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CB243-16F5-4B84-ABF9-25CFDA4B89D2}" type="datetimeFigureOut">
              <a:rPr lang="ru-RU" smtClean="0"/>
              <a:pPr/>
              <a:t>19.05.2021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6C51C-A764-411D-8956-D352F8522F40}" type="slidenum">
              <a:rPr lang="ru-RU" smtClean="0"/>
              <a:pPr/>
              <a:t>‹#›</a:t>
            </a:fld>
            <a:endParaRPr lang="ru-RU"/>
          </a:p>
        </p:txBody>
      </p:sp>
    </p:spTree>
    <p:extLst>
      <p:ext uri="{BB962C8B-B14F-4D97-AF65-F5344CB8AC3E}">
        <p14:creationId xmlns:p14="http://schemas.microsoft.com/office/powerpoint/2010/main" xmlns="" val="21203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C6C51C-A764-411D-8956-D352F8522F40}" type="slidenum">
              <a:rPr lang="ru-RU" smtClean="0"/>
              <a:pPr/>
              <a:t>9</a:t>
            </a:fld>
            <a:endParaRPr lang="ru-RU"/>
          </a:p>
        </p:txBody>
      </p:sp>
    </p:spTree>
    <p:extLst>
      <p:ext uri="{BB962C8B-B14F-4D97-AF65-F5344CB8AC3E}">
        <p14:creationId xmlns:p14="http://schemas.microsoft.com/office/powerpoint/2010/main" xmlns="" val="365569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EFF898-0563-48B8-A127-827BF8E076D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EFF898-0563-48B8-A127-827BF8E076D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EFF898-0563-48B8-A127-827BF8E076D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EFF898-0563-48B8-A127-827BF8E076D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EFF898-0563-48B8-A127-827BF8E076D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EFF898-0563-48B8-A127-827BF8E076D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EFF898-0563-48B8-A127-827BF8E076D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EFF898-0563-48B8-A127-827BF8E076D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EFF898-0563-48B8-A127-827BF8E076D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EFF898-0563-48B8-A127-827BF8E076D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F721C1-FEB5-47A5-899E-AF29C478369F}" type="datetimeFigureOut">
              <a:rPr lang="ru-RU" smtClean="0"/>
              <a:pPr/>
              <a:t>19.05.2021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EFF898-0563-48B8-A127-827BF8E076D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7F721C1-FEB5-47A5-899E-AF29C478369F}" type="datetimeFigureOut">
              <a:rPr lang="ru-RU" smtClean="0"/>
              <a:pPr/>
              <a:t>19.05.2021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EFF898-0563-48B8-A127-827BF8E076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shade val="90000"/>
                <a:satMod val="160000"/>
                <a:lumMod val="10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3" y="1700808"/>
            <a:ext cx="5854209" cy="4241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612757" y="509531"/>
            <a:ext cx="7435049"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По волнам школьной жизни</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7" name="Прямоугольник 6"/>
          <p:cNvSpPr/>
          <p:nvPr/>
        </p:nvSpPr>
        <p:spPr>
          <a:xfrm>
            <a:off x="6444208" y="5019105"/>
            <a:ext cx="260359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Январь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17817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75" y="2108168"/>
            <a:ext cx="8784976" cy="435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1043608" y="692696"/>
            <a:ext cx="6408712" cy="584775"/>
          </a:xfrm>
          <a:prstGeom prst="rect">
            <a:avLst/>
          </a:prstGeom>
          <a:noFill/>
        </p:spPr>
        <p:txBody>
          <a:bodyPr wrap="square" lIns="91440" tIns="45720" rIns="91440" bIns="45720">
            <a:spAutoFit/>
          </a:bodyPr>
          <a:lstStyle/>
          <a:p>
            <a:pPr algn="ctr"/>
            <a:r>
              <a:rPr lang="ru-RU" sz="3200" b="1" cap="none" spc="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rPr>
              <a:t>Блокада Ленинграда</a:t>
            </a:r>
            <a:endParaRPr lang="ru-RU" sz="3200" b="1" cap="none" spc="0" dirty="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420508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Rectangle 155"/>
          <p:cNvSpPr>
            <a:spLocks noChangeArrowheads="1"/>
          </p:cNvSpPr>
          <p:nvPr/>
        </p:nvSpPr>
        <p:spPr bwMode="auto">
          <a:xfrm>
            <a:off x="251520" y="332656"/>
            <a:ext cx="2664296" cy="61926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ru-RU" sz="1200" dirty="0">
              <a:effectLst/>
              <a:latin typeface="Calibri"/>
              <a:ea typeface="Times New Roman"/>
              <a:cs typeface="Times New Roman"/>
            </a:endParaRPr>
          </a:p>
          <a:p>
            <a:pPr>
              <a:lnSpc>
                <a:spcPct val="115000"/>
              </a:lnSpc>
              <a:spcAft>
                <a:spcPts val="0"/>
              </a:spcAft>
            </a:pPr>
            <a:r>
              <a:rPr lang="ru-RU" sz="1200" dirty="0">
                <a:solidFill>
                  <a:srgbClr val="1D1B11"/>
                </a:solidFill>
                <a:effectLst/>
                <a:latin typeface="Calibri"/>
                <a:ea typeface="Times New Roman"/>
                <a:cs typeface="Times New Roman"/>
              </a:rPr>
              <a:t>Мы слышим сердце Ленинграда.</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Надежды стук мы помним вновь.</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Давно снята была блокада.</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Горит в душе добра огонь.</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Мы в день такой вас поздравляем</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С победой нашей над врагом.</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Вам неба чистого желаем.</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Пусть обойдет беда ваш дом.</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Напомнят лишь пусть о войне</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Истории страны страницы.</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Вы будьте счастливы вдвойне.</a:t>
            </a:r>
            <a:br>
              <a:rPr lang="ru-RU" sz="1200" dirty="0">
                <a:solidFill>
                  <a:srgbClr val="1D1B11"/>
                </a:solidFill>
                <a:effectLst/>
                <a:latin typeface="Calibri"/>
                <a:ea typeface="Times New Roman"/>
                <a:cs typeface="Times New Roman"/>
              </a:rPr>
            </a:br>
            <a:r>
              <a:rPr lang="ru-RU" sz="1200" dirty="0">
                <a:solidFill>
                  <a:srgbClr val="1D1B11"/>
                </a:solidFill>
                <a:effectLst/>
                <a:latin typeface="Calibri"/>
                <a:ea typeface="Times New Roman"/>
                <a:cs typeface="Times New Roman"/>
              </a:rPr>
              <a:t>И пусть печаль не повторится.</a:t>
            </a:r>
            <a:endParaRPr lang="ru-RU" sz="1100" dirty="0">
              <a:effectLst/>
              <a:latin typeface="Calibri"/>
              <a:ea typeface="Times New Roman"/>
              <a:cs typeface="Times New Roman"/>
            </a:endParaRPr>
          </a:p>
        </p:txBody>
      </p:sp>
      <p:pic>
        <p:nvPicPr>
          <p:cNvPr id="5" name="Объект 4" descr="https://city-yaroslavl.ru/upload/resize_cache/iblock/226/780_520_1/IMG_0565.JPG"/>
          <p:cNvPicPr>
            <a:picLocks noGrp="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2915816" y="332656"/>
            <a:ext cx="3381796" cy="6192688"/>
          </a:xfrm>
          <a:prstGeom prst="rect">
            <a:avLst/>
          </a:prstGeom>
          <a:noFill/>
          <a:ln>
            <a:noFill/>
          </a:ln>
        </p:spPr>
      </p:pic>
      <p:sp>
        <p:nvSpPr>
          <p:cNvPr id="6" name="Rectangle 157"/>
          <p:cNvSpPr>
            <a:spLocks noChangeArrowheads="1"/>
          </p:cNvSpPr>
          <p:nvPr/>
        </p:nvSpPr>
        <p:spPr bwMode="auto">
          <a:xfrm>
            <a:off x="6300192" y="322314"/>
            <a:ext cx="2592288" cy="62030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ru-RU" sz="1350" dirty="0">
              <a:solidFill>
                <a:srgbClr val="222222"/>
              </a:solidFill>
              <a:effectLst/>
              <a:latin typeface="Arial"/>
              <a:ea typeface="Times New Roman"/>
              <a:cs typeface="Times New Roman"/>
            </a:endParaRPr>
          </a:p>
          <a:p>
            <a:pPr>
              <a:lnSpc>
                <a:spcPct val="115000"/>
              </a:lnSpc>
              <a:spcAft>
                <a:spcPts val="1000"/>
              </a:spcAft>
            </a:pPr>
            <a:r>
              <a:rPr lang="ru-RU" sz="1200" dirty="0">
                <a:effectLst/>
                <a:latin typeface="Calibri"/>
                <a:ea typeface="Times New Roman"/>
                <a:cs typeface="Times New Roman"/>
              </a:rPr>
              <a:t>Ежегодно 27 января в нашей стране отмечается День полного освобождения Ленинграда от фашистской блокады (1944 год). Это День воинской славы России, который был установлен в соответствии с Федеральным законом «О днях воинской славы (победных днях) России» от 13 марта 1995 года. 27 января 1944 года закончилась героическая оборона города на Неве, продолжавшаяся на протяжении 872 дней. Немецким войскам так и не удалось вступить в город, сломить сопротивление и дух его защитников.</a:t>
            </a:r>
            <a:endParaRPr lang="ru-RU" sz="1100" dirty="0">
              <a:effectLst/>
              <a:latin typeface="Calibri"/>
              <a:ea typeface="Times New Roman"/>
              <a:cs typeface="Times New Roman"/>
            </a:endParaRPr>
          </a:p>
          <a:p>
            <a:pPr>
              <a:lnSpc>
                <a:spcPct val="115000"/>
              </a:lnSpc>
              <a:spcAft>
                <a:spcPts val="1000"/>
              </a:spcAft>
            </a:pPr>
            <a:r>
              <a:rPr lang="ru-RU" sz="1100" dirty="0">
                <a:effectLst/>
                <a:latin typeface="Calibri"/>
                <a:ea typeface="Times New Roman"/>
                <a:cs typeface="Times New Roman"/>
              </a:rPr>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612" y="4188294"/>
            <a:ext cx="2479204" cy="1652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9809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3795185" y="3244334"/>
            <a:ext cx="253596" cy="369332"/>
          </a:xfrm>
          <a:prstGeom prst="rect">
            <a:avLst/>
          </a:prstGeom>
        </p:spPr>
        <p:txBody>
          <a:bodyPr wrap="none">
            <a:spAutoFit/>
          </a:bodyPr>
          <a:lstStyle/>
          <a:p>
            <a:r>
              <a:rPr lang="ru-RU" b="1" dirty="0"/>
              <a:t> </a:t>
            </a:r>
            <a:endParaRPr lang="ru-RU" dirty="0"/>
          </a:p>
        </p:txBody>
      </p:sp>
      <p:sp>
        <p:nvSpPr>
          <p:cNvPr id="5" name="Лента лицом вверх 4"/>
          <p:cNvSpPr/>
          <p:nvPr/>
        </p:nvSpPr>
        <p:spPr>
          <a:xfrm>
            <a:off x="683568" y="260648"/>
            <a:ext cx="8352928" cy="4320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419872" y="247463"/>
            <a:ext cx="2088232" cy="369332"/>
          </a:xfrm>
          <a:prstGeom prst="rect">
            <a:avLst/>
          </a:prstGeom>
          <a:noFill/>
        </p:spPr>
        <p:txBody>
          <a:bodyPr wrap="square" rtlCol="0">
            <a:spAutoFit/>
          </a:bodyPr>
          <a:lstStyle/>
          <a:p>
            <a:pPr algn="ctr"/>
            <a:r>
              <a:rPr lang="ru-RU" dirty="0" smtClean="0">
                <a:solidFill>
                  <a:srgbClr val="FF0000"/>
                </a:solidFill>
              </a:rPr>
              <a:t>страница  2</a:t>
            </a:r>
            <a:endParaRPr lang="ru-RU" dirty="0">
              <a:solidFill>
                <a:srgbClr val="FF0000"/>
              </a:solidFill>
            </a:endParaRPr>
          </a:p>
        </p:txBody>
      </p:sp>
      <p:sp>
        <p:nvSpPr>
          <p:cNvPr id="7" name="Text Box 120"/>
          <p:cNvSpPr txBox="1">
            <a:spLocks noChangeArrowheads="1"/>
          </p:cNvSpPr>
          <p:nvPr/>
        </p:nvSpPr>
        <p:spPr bwMode="auto">
          <a:xfrm>
            <a:off x="323528" y="764704"/>
            <a:ext cx="2286000" cy="5976664"/>
          </a:xfrm>
          <a:prstGeom prst="rect">
            <a:avLst/>
          </a:prstGeom>
          <a:solidFill>
            <a:schemeClr val="lt1">
              <a:lumMod val="100000"/>
              <a:lumOff val="0"/>
            </a:schemeClr>
          </a:solidFill>
          <a:ln w="31750">
            <a:solidFill>
              <a:schemeClr val="accent3">
                <a:lumMod val="100000"/>
                <a:lumOff val="0"/>
              </a:scheme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nSpc>
                <a:spcPct val="115000"/>
              </a:lnSpc>
              <a:spcAft>
                <a:spcPts val="1000"/>
              </a:spcAft>
            </a:pPr>
            <a:r>
              <a:rPr lang="ru-RU" sz="1100" b="1" dirty="0">
                <a:solidFill>
                  <a:srgbClr val="FF9900"/>
                </a:solidFill>
                <a:effectLst/>
                <a:latin typeface="Arial Black"/>
                <a:ea typeface="Times New Roman"/>
                <a:cs typeface="Times New Roman"/>
              </a:rPr>
              <a:t>С</a:t>
            </a:r>
            <a:r>
              <a:rPr lang="ru-RU" sz="1100" b="1" dirty="0">
                <a:effectLst/>
                <a:latin typeface="Times New Roman"/>
                <a:ea typeface="Times New Roman"/>
                <a:cs typeface="Times New Roman"/>
              </a:rPr>
              <a:t>нег ровным покровом ложится на землю... Морозная звездная ночь... Кажется, что небо стало ближе. Вся природа погружается в сон, а в сердце загорается огонек надежды на то, что мир вокруг нас станет лучше. </a:t>
            </a:r>
            <a:endParaRPr lang="ru-RU" sz="1100" dirty="0">
              <a:effectLst/>
              <a:latin typeface="Calibri"/>
              <a:ea typeface="Times New Roman"/>
              <a:cs typeface="Times New Roman"/>
            </a:endParaRPr>
          </a:p>
          <a:p>
            <a:pPr>
              <a:lnSpc>
                <a:spcPct val="115000"/>
              </a:lnSpc>
              <a:spcAft>
                <a:spcPts val="1000"/>
              </a:spcAft>
            </a:pPr>
            <a:r>
              <a:rPr lang="ru-RU" sz="1100" b="1" dirty="0">
                <a:solidFill>
                  <a:srgbClr val="FF9900"/>
                </a:solidFill>
                <a:effectLst/>
                <a:latin typeface="Arial Black"/>
                <a:ea typeface="Times New Roman"/>
                <a:cs typeface="Times New Roman"/>
              </a:rPr>
              <a:t>В</a:t>
            </a:r>
            <a:r>
              <a:rPr lang="ru-RU" sz="1100" b="1" dirty="0">
                <a:effectLst/>
                <a:latin typeface="Times New Roman"/>
                <a:ea typeface="Times New Roman"/>
                <a:cs typeface="Times New Roman"/>
              </a:rPr>
              <a:t>сякий раз, когда мы перешагиваем порог Нового года, на душе становится особенно тепло, потому что через несколько дней наступит Праздник Рождества! </a:t>
            </a:r>
            <a:endParaRPr lang="ru-RU" sz="1100" dirty="0">
              <a:effectLst/>
              <a:latin typeface="Calibri"/>
              <a:ea typeface="Times New Roman"/>
              <a:cs typeface="Times New Roman"/>
            </a:endParaRPr>
          </a:p>
          <a:p>
            <a:pPr>
              <a:lnSpc>
                <a:spcPct val="115000"/>
              </a:lnSpc>
              <a:spcAft>
                <a:spcPts val="1000"/>
              </a:spcAft>
            </a:pPr>
            <a:r>
              <a:rPr lang="ru-RU" sz="1100" b="1" dirty="0">
                <a:solidFill>
                  <a:srgbClr val="FF9900"/>
                </a:solidFill>
                <a:effectLst/>
                <a:latin typeface="Arial Black"/>
                <a:ea typeface="Times New Roman"/>
                <a:cs typeface="Times New Roman"/>
              </a:rPr>
              <a:t>Р</a:t>
            </a:r>
            <a:r>
              <a:rPr lang="ru-RU" sz="1100" b="1" dirty="0">
                <a:effectLst/>
                <a:latin typeface="Times New Roman"/>
                <a:ea typeface="Times New Roman"/>
                <a:cs typeface="Times New Roman"/>
              </a:rPr>
              <a:t>ождество Христово - удивительное время, когда сердце наполняется ожиданием чуда... И это чудо происходит!.. </a:t>
            </a:r>
            <a:endParaRPr lang="ru-RU" sz="1100" dirty="0">
              <a:effectLst/>
              <a:latin typeface="Calibri"/>
              <a:ea typeface="Times New Roman"/>
              <a:cs typeface="Times New Roman"/>
            </a:endParaRPr>
          </a:p>
          <a:p>
            <a:pPr>
              <a:lnSpc>
                <a:spcPct val="115000"/>
              </a:lnSpc>
              <a:spcAft>
                <a:spcPts val="1000"/>
              </a:spcAft>
            </a:pPr>
            <a:r>
              <a:rPr lang="ru-RU" sz="1100" b="1" dirty="0">
                <a:effectLst/>
                <a:latin typeface="Times New Roman"/>
                <a:ea typeface="Times New Roman"/>
                <a:cs typeface="Times New Roman"/>
              </a:rPr>
              <a:t>«</a:t>
            </a:r>
            <a:r>
              <a:rPr lang="ru-RU" sz="1100" b="1" dirty="0">
                <a:solidFill>
                  <a:srgbClr val="FF9900"/>
                </a:solidFill>
                <a:effectLst/>
                <a:latin typeface="Arial Black"/>
                <a:ea typeface="Times New Roman"/>
                <a:cs typeface="Times New Roman"/>
              </a:rPr>
              <a:t>Х</a:t>
            </a:r>
            <a:r>
              <a:rPr lang="ru-RU" sz="1100" b="1" dirty="0">
                <a:effectLst/>
                <a:latin typeface="Times New Roman"/>
                <a:ea typeface="Times New Roman"/>
                <a:cs typeface="Times New Roman"/>
              </a:rPr>
              <a:t>ристос  рождается, славите!» - несется над Вселенной, - «Христос с небес, встречайте!» - весь мир воспевает славу Творца. Ангельские силы и человеческий род - вместе прославляют Того, Чья любовь не имеет границ. И, наверное, поэтому Рождество Христово называют «Зимней Пасхой». </a:t>
            </a:r>
            <a:endParaRPr lang="ru-RU" sz="1100" dirty="0">
              <a:effectLst/>
              <a:latin typeface="Calibri"/>
              <a:ea typeface="Times New Roman"/>
              <a:cs typeface="Times New Roman"/>
            </a:endParaRPr>
          </a:p>
        </p:txBody>
      </p:sp>
      <p:sp>
        <p:nvSpPr>
          <p:cNvPr id="8" name="Прямоугольник 7"/>
          <p:cNvSpPr/>
          <p:nvPr/>
        </p:nvSpPr>
        <p:spPr>
          <a:xfrm>
            <a:off x="3059832" y="848611"/>
            <a:ext cx="5670142"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7 января – Рождество Христово</a:t>
            </a:r>
            <a:endParaRPr lang="ru-RU"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9" name="Объект 8" descr="C:\Users\mir\Desktop\рождество\0c01a2776c9c005457cb97a9f56c3f4b.jpg"/>
          <p:cNvPicPr>
            <a:picLocks noGrp="1"/>
          </p:cNvPicPr>
          <p:nvPr>
            <p:ph sz="quarter" idx="13"/>
          </p:nvPr>
        </p:nvPicPr>
        <p:blipFill>
          <a:blip r:embed="rId2" cstate="print"/>
          <a:srcRect/>
          <a:stretch>
            <a:fillRect/>
          </a:stretch>
        </p:blipFill>
        <p:spPr bwMode="auto">
          <a:xfrm>
            <a:off x="2771800" y="1346814"/>
            <a:ext cx="6264696" cy="5394554"/>
          </a:xfrm>
          <a:prstGeom prst="rect">
            <a:avLst/>
          </a:prstGeom>
          <a:noFill/>
          <a:ln w="9525">
            <a:noFill/>
            <a:miter lim="800000"/>
            <a:headEnd/>
            <a:tailEnd/>
          </a:ln>
        </p:spPr>
      </p:pic>
    </p:spTree>
    <p:extLst>
      <p:ext uri="{BB962C8B-B14F-4D97-AF65-F5344CB8AC3E}">
        <p14:creationId xmlns:p14="http://schemas.microsoft.com/office/powerpoint/2010/main" xmlns="" val="251218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Лента лицом вверх 3"/>
          <p:cNvSpPr/>
          <p:nvPr/>
        </p:nvSpPr>
        <p:spPr>
          <a:xfrm>
            <a:off x="683568" y="260648"/>
            <a:ext cx="8352928" cy="4320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151344" y="247555"/>
            <a:ext cx="1417376" cy="369332"/>
          </a:xfrm>
          <a:prstGeom prst="rect">
            <a:avLst/>
          </a:prstGeom>
        </p:spPr>
        <p:txBody>
          <a:bodyPr wrap="none">
            <a:spAutoFit/>
          </a:bodyPr>
          <a:lstStyle/>
          <a:p>
            <a:r>
              <a:rPr lang="ru-RU" dirty="0" smtClean="0">
                <a:solidFill>
                  <a:srgbClr val="FF0000"/>
                </a:solidFill>
              </a:rPr>
              <a:t>страница  3</a:t>
            </a:r>
            <a:endParaRPr lang="ru-RU" dirty="0">
              <a:solidFill>
                <a:srgbClr val="FF0000"/>
              </a:solidFill>
            </a:endParaRPr>
          </a:p>
        </p:txBody>
      </p:sp>
      <p:sp>
        <p:nvSpPr>
          <p:cNvPr id="6" name="AutoShape 2" descr="https://i.sunhome.ru/journal/23/prazdnik-rozhdestvo-hristovo-v2.ori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0" name="Picture 4"/>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1331640" y="980728"/>
            <a:ext cx="6400800" cy="356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1161661"/>
            <a:ext cx="8710330" cy="5147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725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827584" y="731520"/>
            <a:ext cx="7920880" cy="3474720"/>
          </a:xfrm>
        </p:spPr>
        <p:txBody>
          <a:bodyPr>
            <a:normAutofit/>
          </a:bodyPr>
          <a:lstStyle/>
          <a:p>
            <a:r>
              <a:rPr lang="ru-RU" sz="1600" b="1" i="1" dirty="0"/>
              <a:t> </a:t>
            </a:r>
            <a:r>
              <a:rPr lang="ru-RU" sz="1600" b="1" i="1" dirty="0">
                <a:solidFill>
                  <a:srgbClr val="FF0000"/>
                </a:solidFill>
              </a:rPr>
              <a:t>Закончился 2020 год. Пора подводить итоги. Чего достигла школа? Какие есть успехи? Какие есть проблемы? Об этом мы и поговорим с разными </a:t>
            </a:r>
            <a:r>
              <a:rPr lang="ru-RU" sz="1600" b="1" i="1" dirty="0" smtClean="0">
                <a:solidFill>
                  <a:srgbClr val="FF0000"/>
                </a:solidFill>
              </a:rPr>
              <a:t>представителями </a:t>
            </a:r>
            <a:r>
              <a:rPr lang="ru-RU" sz="1600" b="1" i="1" dirty="0">
                <a:solidFill>
                  <a:srgbClr val="FF0000"/>
                </a:solidFill>
              </a:rPr>
              <a:t>нашей большой общеобразовательной </a:t>
            </a:r>
            <a:r>
              <a:rPr lang="ru-RU" sz="1600" b="1" i="1">
                <a:solidFill>
                  <a:srgbClr val="FF0000"/>
                </a:solidFill>
              </a:rPr>
              <a:t>организации</a:t>
            </a:r>
            <a:r>
              <a:rPr lang="ru-RU" sz="1600" b="1" i="1" smtClean="0">
                <a:solidFill>
                  <a:srgbClr val="FF0000"/>
                </a:solidFill>
              </a:rPr>
              <a:t>! </a:t>
            </a:r>
            <a:endParaRPr lang="ru-RU" sz="1600" dirty="0">
              <a:solidFill>
                <a:srgbClr val="FF0000"/>
              </a:solidFill>
            </a:endParaRPr>
          </a:p>
        </p:txBody>
      </p:sp>
      <p:sp>
        <p:nvSpPr>
          <p:cNvPr id="4" name="Лента лицом вверх 3"/>
          <p:cNvSpPr/>
          <p:nvPr/>
        </p:nvSpPr>
        <p:spPr>
          <a:xfrm>
            <a:off x="683568" y="260648"/>
            <a:ext cx="8352928" cy="4320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страница 4 </a:t>
            </a:r>
            <a:endParaRPr lang="ru-RU" dirty="0">
              <a:solidFill>
                <a:srgbClr val="FF0000"/>
              </a:solidFill>
            </a:endParaRPr>
          </a:p>
        </p:txBody>
      </p:sp>
      <p:sp>
        <p:nvSpPr>
          <p:cNvPr id="5" name="TextBox 4"/>
          <p:cNvSpPr txBox="1"/>
          <p:nvPr/>
        </p:nvSpPr>
        <p:spPr>
          <a:xfrm>
            <a:off x="899592" y="2132856"/>
            <a:ext cx="7128792" cy="400110"/>
          </a:xfrm>
          <a:prstGeom prst="rect">
            <a:avLst/>
          </a:prstGeom>
          <a:noFill/>
        </p:spPr>
        <p:txBody>
          <a:bodyPr wrap="square" rtlCol="0">
            <a:spAutoFit/>
          </a:bodyPr>
          <a:lstStyle/>
          <a:p>
            <a:r>
              <a:rPr lang="ru-RU" sz="2000" b="1" dirty="0" err="1" smtClean="0">
                <a:latin typeface="Monotype Corsiva" pitchFamily="66" charset="0"/>
              </a:rPr>
              <a:t>Гимбург</a:t>
            </a:r>
            <a:r>
              <a:rPr lang="ru-RU" sz="2000" b="1" dirty="0" smtClean="0">
                <a:latin typeface="Monotype Corsiva" pitchFamily="66" charset="0"/>
              </a:rPr>
              <a:t> Екатерина Андреевна, учитель биологии</a:t>
            </a:r>
            <a:endParaRPr lang="ru-RU" sz="2000" b="1" dirty="0">
              <a:latin typeface="Monotype Corsiva" pitchFamily="66" charset="0"/>
            </a:endParaRPr>
          </a:p>
        </p:txBody>
      </p:sp>
      <p:sp>
        <p:nvSpPr>
          <p:cNvPr id="9" name="12-конечная звезда 8"/>
          <p:cNvSpPr/>
          <p:nvPr/>
        </p:nvSpPr>
        <p:spPr>
          <a:xfrm>
            <a:off x="-108520" y="2420888"/>
            <a:ext cx="9361040" cy="4608512"/>
          </a:xfrm>
          <a:prstGeom prst="star1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051720" y="2996952"/>
            <a:ext cx="5256584" cy="3570208"/>
          </a:xfrm>
          <a:prstGeom prst="rect">
            <a:avLst/>
          </a:prstGeom>
          <a:noFill/>
        </p:spPr>
        <p:txBody>
          <a:bodyPr wrap="square" rtlCol="0">
            <a:spAutoFit/>
          </a:bodyPr>
          <a:lstStyle/>
          <a:p>
            <a:r>
              <a:rPr lang="ru-RU" b="1" dirty="0" smtClean="0"/>
              <a:t>-</a:t>
            </a:r>
            <a:r>
              <a:rPr lang="ru-RU" sz="1600" b="1" dirty="0" smtClean="0">
                <a:latin typeface="Times New Roman" pitchFamily="18" charset="0"/>
                <a:cs typeface="Times New Roman" pitchFamily="18" charset="0"/>
              </a:rPr>
              <a:t>Здравствуйте, пора подводить итоги , закончился 2020 год. Чего достигла школа?</a:t>
            </a:r>
          </a:p>
          <a:p>
            <a:r>
              <a:rPr lang="ru-RU" sz="1600" b="1" dirty="0" smtClean="0">
                <a:latin typeface="Times New Roman" pitchFamily="18" charset="0"/>
                <a:cs typeface="Times New Roman" pitchFamily="18" charset="0"/>
              </a:rPr>
              <a:t>- В связи с вирусом COVID-19, наша школа проводит усиленные дезинфекции. Школа обеспечена раз-</a:t>
            </a:r>
            <a:r>
              <a:rPr lang="ru-RU" sz="1600" b="1" dirty="0" err="1" smtClean="0">
                <a:latin typeface="Times New Roman" pitchFamily="18" charset="0"/>
                <a:cs typeface="Times New Roman" pitchFamily="18" charset="0"/>
              </a:rPr>
              <a:t>ными</a:t>
            </a:r>
            <a:r>
              <a:rPr lang="ru-RU" sz="1600" b="1" dirty="0" smtClean="0">
                <a:latin typeface="Times New Roman" pitchFamily="18" charset="0"/>
                <a:cs typeface="Times New Roman" pitchFamily="18" charset="0"/>
              </a:rPr>
              <a:t> антисептическими средствами и приборами для измерения температуры,  это очень радует.</a:t>
            </a:r>
          </a:p>
          <a:p>
            <a:r>
              <a:rPr lang="ru-RU" sz="1600" b="1" dirty="0" smtClean="0">
                <a:latin typeface="Times New Roman" pitchFamily="18" charset="0"/>
                <a:cs typeface="Times New Roman" pitchFamily="18" charset="0"/>
              </a:rPr>
              <a:t>- А какие есть успехи? </a:t>
            </a:r>
          </a:p>
          <a:p>
            <a:r>
              <a:rPr lang="ru-RU" sz="1600" b="1" dirty="0" smtClean="0">
                <a:latin typeface="Times New Roman" pitchFamily="18" charset="0"/>
                <a:cs typeface="Times New Roman" pitchFamily="18" charset="0"/>
              </a:rPr>
              <a:t>- Успехов много в олимпиадах, в спортивных соревнованиях,  в творчестве.   Ребята у нас очень талант-</a:t>
            </a:r>
            <a:r>
              <a:rPr lang="ru-RU" sz="1600" b="1" dirty="0" err="1" smtClean="0">
                <a:latin typeface="Times New Roman" pitchFamily="18" charset="0"/>
                <a:cs typeface="Times New Roman" pitchFamily="18" charset="0"/>
              </a:rPr>
              <a:t>ливые</a:t>
            </a:r>
            <a:r>
              <a:rPr lang="ru-RU" sz="1600" b="1" dirty="0" smtClean="0">
                <a:latin typeface="Times New Roman" pitchFamily="18" charset="0"/>
                <a:cs typeface="Times New Roman" pitchFamily="18" charset="0"/>
              </a:rPr>
              <a:t> и способные.</a:t>
            </a:r>
          </a:p>
          <a:p>
            <a:r>
              <a:rPr lang="ru-RU" sz="1600" b="1" dirty="0" smtClean="0">
                <a:latin typeface="Times New Roman" pitchFamily="18" charset="0"/>
                <a:cs typeface="Times New Roman" pitchFamily="18" charset="0"/>
              </a:rPr>
              <a:t>- Какие есть проблемы? </a:t>
            </a:r>
          </a:p>
          <a:p>
            <a:r>
              <a:rPr lang="ru-RU" sz="1600" b="1" dirty="0" smtClean="0">
                <a:latin typeface="Times New Roman" pitchFamily="18" charset="0"/>
                <a:cs typeface="Times New Roman" pitchFamily="18" charset="0"/>
              </a:rPr>
              <a:t>- Доставляет дискомфорт переполненность школы, учеников очень много. </a:t>
            </a:r>
          </a:p>
          <a:p>
            <a:r>
              <a:rPr lang="ru-RU" sz="1600" b="1" dirty="0" smtClean="0">
                <a:latin typeface="Times New Roman" pitchFamily="18" charset="0"/>
                <a:cs typeface="Times New Roman" pitchFamily="18" charset="0"/>
              </a:rPr>
              <a:t>- Спасибо большое за ваши ответы.</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095193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r>
              <a:rPr lang="ru-RU" sz="2000" b="1" dirty="0" err="1">
                <a:latin typeface="Monotype Corsiva" pitchFamily="66" charset="0"/>
              </a:rPr>
              <a:t>Файзулин</a:t>
            </a:r>
            <a:r>
              <a:rPr lang="ru-RU" sz="2000" b="1" dirty="0">
                <a:latin typeface="Monotype Corsiva" pitchFamily="66" charset="0"/>
              </a:rPr>
              <a:t> Евгений Александрович, учитель физической </a:t>
            </a:r>
            <a:r>
              <a:rPr lang="ru-RU" sz="2000" b="1" dirty="0" smtClean="0">
                <a:latin typeface="Monotype Corsiva" pitchFamily="66" charset="0"/>
              </a:rPr>
              <a:t>культуры</a:t>
            </a:r>
          </a:p>
          <a:p>
            <a:endParaRPr lang="ru-RU" sz="2000" b="1" dirty="0">
              <a:latin typeface="Monotype Corsiva" pitchFamily="66" charset="0"/>
            </a:endParaRPr>
          </a:p>
        </p:txBody>
      </p:sp>
      <p:sp>
        <p:nvSpPr>
          <p:cNvPr id="4" name="Лента лицом вверх 3"/>
          <p:cNvSpPr/>
          <p:nvPr/>
        </p:nvSpPr>
        <p:spPr>
          <a:xfrm>
            <a:off x="683568" y="260648"/>
            <a:ext cx="8352928" cy="4320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0000"/>
                </a:solidFill>
              </a:rPr>
              <a:t>с</a:t>
            </a:r>
            <a:r>
              <a:rPr lang="ru-RU" dirty="0" smtClean="0">
                <a:solidFill>
                  <a:srgbClr val="FF0000"/>
                </a:solidFill>
              </a:rPr>
              <a:t>траница 5  </a:t>
            </a:r>
            <a:endParaRPr lang="ru-RU" dirty="0">
              <a:solidFill>
                <a:srgbClr val="FF0000"/>
              </a:solidFill>
            </a:endParaRPr>
          </a:p>
        </p:txBody>
      </p:sp>
      <p:sp>
        <p:nvSpPr>
          <p:cNvPr id="5" name="12-конечная звезда 4"/>
          <p:cNvSpPr/>
          <p:nvPr/>
        </p:nvSpPr>
        <p:spPr>
          <a:xfrm>
            <a:off x="-237865" y="1556792"/>
            <a:ext cx="9361040" cy="4968552"/>
          </a:xfrm>
          <a:prstGeom prst="star1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835696" y="2276872"/>
            <a:ext cx="5184576" cy="3570208"/>
          </a:xfrm>
          <a:prstGeom prst="rect">
            <a:avLst/>
          </a:prstGeom>
          <a:noFill/>
        </p:spPr>
        <p:txBody>
          <a:bodyPr wrap="square" rtlCol="0">
            <a:spAutoFit/>
          </a:bodyPr>
          <a:lstStyle/>
          <a:p>
            <a:r>
              <a:rPr lang="ru-RU" dirty="0" smtClean="0"/>
              <a:t>-</a:t>
            </a:r>
            <a:r>
              <a:rPr lang="ru-RU" sz="1600" dirty="0" smtClean="0"/>
              <a:t>Здравствуйте, пора подводить итоги , закончился 2020 год. Чего достигла школа?</a:t>
            </a:r>
          </a:p>
          <a:p>
            <a:r>
              <a:rPr lang="ru-RU" sz="1600" dirty="0" smtClean="0"/>
              <a:t>- Для школы выделили денежные средства на ремонт спортивного зала. Теперь учащиеся школы могут заниматься спортом в комфортных условиях. </a:t>
            </a:r>
          </a:p>
          <a:p>
            <a:r>
              <a:rPr lang="ru-RU" sz="1600" dirty="0" smtClean="0"/>
              <a:t>- А какие есть успехи? </a:t>
            </a:r>
          </a:p>
          <a:p>
            <a:r>
              <a:rPr lang="ru-RU" sz="1600" dirty="0" smtClean="0"/>
              <a:t>- Открываются новые спортивные соревнования. Обращается больше внимания на спорт , на достижение новых целей в спорте.</a:t>
            </a:r>
          </a:p>
          <a:p>
            <a:r>
              <a:rPr lang="ru-RU" sz="1600" dirty="0" smtClean="0"/>
              <a:t>- Какие есть проблемы? </a:t>
            </a:r>
          </a:p>
          <a:p>
            <a:r>
              <a:rPr lang="ru-RU" sz="1600" dirty="0" smtClean="0"/>
              <a:t>- К сожалению,  не хватает  спортивного инвентаря. А у некоторых учеников нету культуры поведения в актовом зале. </a:t>
            </a:r>
          </a:p>
          <a:p>
            <a:r>
              <a:rPr lang="ru-RU" sz="1600" dirty="0" smtClean="0"/>
              <a:t>- Спасибо большое за ваши ответы.</a:t>
            </a:r>
            <a:endParaRPr lang="ru-RU" sz="1600" dirty="0"/>
          </a:p>
        </p:txBody>
      </p:sp>
    </p:spTree>
    <p:extLst>
      <p:ext uri="{BB962C8B-B14F-4D97-AF65-F5344CB8AC3E}">
        <p14:creationId xmlns:p14="http://schemas.microsoft.com/office/powerpoint/2010/main" xmlns="" val="3600129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a:bodyPr>
          <a:lstStyle/>
          <a:p>
            <a:endParaRPr lang="ru-RU" sz="2000" b="1" dirty="0" smtClean="0">
              <a:latin typeface="Monotype Corsiva" pitchFamily="66" charset="0"/>
            </a:endParaRPr>
          </a:p>
          <a:p>
            <a:endParaRPr lang="ru-RU" sz="2000" b="1" dirty="0" smtClean="0">
              <a:latin typeface="Monotype Corsiva" pitchFamily="66" charset="0"/>
            </a:endParaRPr>
          </a:p>
          <a:p>
            <a:endParaRPr lang="ru-RU" sz="2000" b="1" dirty="0">
              <a:latin typeface="Monotype Corsiva" pitchFamily="66" charset="0"/>
            </a:endParaRPr>
          </a:p>
        </p:txBody>
      </p:sp>
      <p:sp>
        <p:nvSpPr>
          <p:cNvPr id="4" name="Лента лицом вверх 3"/>
          <p:cNvSpPr/>
          <p:nvPr/>
        </p:nvSpPr>
        <p:spPr>
          <a:xfrm>
            <a:off x="683568" y="260648"/>
            <a:ext cx="8352928" cy="43204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0000"/>
                </a:solidFill>
              </a:rPr>
              <a:t>с</a:t>
            </a:r>
            <a:r>
              <a:rPr lang="ru-RU" dirty="0" smtClean="0">
                <a:solidFill>
                  <a:srgbClr val="FF0000"/>
                </a:solidFill>
              </a:rPr>
              <a:t>траница 6  </a:t>
            </a:r>
            <a:endParaRPr lang="ru-RU" dirty="0">
              <a:solidFill>
                <a:srgbClr val="FF0000"/>
              </a:solidFill>
            </a:endParaRPr>
          </a:p>
        </p:txBody>
      </p:sp>
      <p:sp>
        <p:nvSpPr>
          <p:cNvPr id="5" name="12-конечная звезда 4"/>
          <p:cNvSpPr/>
          <p:nvPr/>
        </p:nvSpPr>
        <p:spPr>
          <a:xfrm>
            <a:off x="-396552" y="1052736"/>
            <a:ext cx="9519727" cy="6120680"/>
          </a:xfrm>
          <a:prstGeom prst="star1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1835696" y="2204864"/>
            <a:ext cx="6336704" cy="4185761"/>
          </a:xfrm>
          <a:prstGeom prst="rect">
            <a:avLst/>
          </a:prstGeom>
          <a:noFill/>
        </p:spPr>
        <p:txBody>
          <a:bodyPr wrap="square" rtlCol="0">
            <a:spAutoFit/>
          </a:bodyPr>
          <a:lstStyle/>
          <a:p>
            <a:r>
              <a:rPr lang="ru-RU" sz="1400" dirty="0">
                <a:latin typeface="Times New Roman" pitchFamily="18" charset="0"/>
                <a:cs typeface="Times New Roman" pitchFamily="18" charset="0"/>
              </a:rPr>
              <a:t>-Здравствуйте, пора подводить итоги , закончился 2020 год. Чего достигла школа?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Здравствуйте, на мой взгляд школа достигла новых высот, несмотря на то, что мы не можем куда-либо ездить , наша школа всё равно участвует в различных конкурсах, проводит тематические недели, хотелось бы отметить , что я работаю в этой школе первый год, но уже я столкнулась с морем позитива и неравнодушия со стороны  педагогов, психологов, администрации школы и многих других.</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какие есть успехи?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Я считаю большим успехом то, что в школе вновь открылась школьная газета, также ещё открылись кружки : </a:t>
            </a:r>
            <a:r>
              <a:rPr lang="ru-RU" sz="1400" dirty="0" err="1">
                <a:latin typeface="Times New Roman" pitchFamily="18" charset="0"/>
                <a:cs typeface="Times New Roman" pitchFamily="18" charset="0"/>
              </a:rPr>
              <a:t>Волонтёрство</a:t>
            </a:r>
            <a:r>
              <a:rPr lang="ru-RU" sz="1400" dirty="0">
                <a:latin typeface="Times New Roman" pitchFamily="18" charset="0"/>
                <a:cs typeface="Times New Roman" pitchFamily="18" charset="0"/>
              </a:rPr>
              <a:t>, профориентация, футбол. Это громадный успех, так как эти кружки могут помочь детям найти себя, у кого-то нет возможности ходить на платные секции и опять же приходят школьные кружки в помощь.</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Какие есть проблемы?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К сожалению, у нас нехватка кабинетов и оборудования, но я не могу сказать ,что есть проблемы вселенского масштаба, нам есть над чем работать и мы будем стремиться и совершенствоваться  .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Спасибо большое за ваши ответы.</a:t>
            </a:r>
          </a:p>
        </p:txBody>
      </p:sp>
      <p:sp>
        <p:nvSpPr>
          <p:cNvPr id="7" name="TextBox 6"/>
          <p:cNvSpPr txBox="1"/>
          <p:nvPr/>
        </p:nvSpPr>
        <p:spPr>
          <a:xfrm>
            <a:off x="1475656" y="862268"/>
            <a:ext cx="6624736" cy="461665"/>
          </a:xfrm>
          <a:prstGeom prst="rect">
            <a:avLst/>
          </a:prstGeom>
          <a:noFill/>
        </p:spPr>
        <p:txBody>
          <a:bodyPr wrap="square" rtlCol="0">
            <a:spAutoFit/>
          </a:bodyPr>
          <a:lstStyle/>
          <a:p>
            <a:r>
              <a:rPr lang="ru-RU" sz="2400" b="1" dirty="0" err="1" smtClean="0">
                <a:latin typeface="Monotype Corsiva" pitchFamily="66" charset="0"/>
              </a:rPr>
              <a:t>Волынкина</a:t>
            </a:r>
            <a:r>
              <a:rPr lang="ru-RU" sz="2400" b="1" dirty="0" smtClean="0">
                <a:latin typeface="Monotype Corsiva" pitchFamily="66" charset="0"/>
              </a:rPr>
              <a:t> Любовь Евгеньевна, социальный педагог</a:t>
            </a:r>
            <a:endParaRPr lang="ru-RU" sz="2400" b="1" dirty="0">
              <a:latin typeface="Monotype Corsiva" pitchFamily="66" charset="0"/>
            </a:endParaRPr>
          </a:p>
        </p:txBody>
      </p:sp>
    </p:spTree>
    <p:extLst>
      <p:ext uri="{BB962C8B-B14F-4D97-AF65-F5344CB8AC3E}">
        <p14:creationId xmlns:p14="http://schemas.microsoft.com/office/powerpoint/2010/main" xmlns="" val="3872605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188640"/>
            <a:ext cx="5954713"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Таблица 7"/>
          <p:cNvGraphicFramePr>
            <a:graphicFrameLocks noGrp="1"/>
          </p:cNvGraphicFramePr>
          <p:nvPr>
            <p:extLst>
              <p:ext uri="{D42A27DB-BD31-4B8C-83A1-F6EECF244321}">
                <p14:modId xmlns:p14="http://schemas.microsoft.com/office/powerpoint/2010/main" xmlns="" val="966741816"/>
              </p:ext>
            </p:extLst>
          </p:nvPr>
        </p:nvGraphicFramePr>
        <p:xfrm>
          <a:off x="467544" y="1336144"/>
          <a:ext cx="8280921" cy="5189199"/>
        </p:xfrm>
        <a:graphic>
          <a:graphicData uri="http://schemas.openxmlformats.org/drawingml/2006/table">
            <a:tbl>
              <a:tblPr firstRow="1" bandRow="1">
                <a:tableStyleId>{5C22544A-7EE6-4342-B048-85BDC9FD1C3A}</a:tableStyleId>
              </a:tblPr>
              <a:tblGrid>
                <a:gridCol w="2760307"/>
                <a:gridCol w="2760307"/>
                <a:gridCol w="2760307"/>
              </a:tblGrid>
              <a:tr h="5189199">
                <a:tc>
                  <a:txBody>
                    <a:bodyPr/>
                    <a:lstStyle/>
                    <a:p>
                      <a:r>
                        <a:rPr lang="ru-RU" sz="1200" b="1" kern="1200" dirty="0" smtClean="0">
                          <a:solidFill>
                            <a:schemeClr val="tx1"/>
                          </a:solidFill>
                          <a:effectLst/>
                          <a:latin typeface="+mn-lt"/>
                          <a:ea typeface="+mn-ea"/>
                          <a:cs typeface="+mn-cs"/>
                        </a:rPr>
                        <a:t>Ребята нашей школы приняли участие в Акции «Добрая суббота» прошла впервые 23 января 2021 года и предоставила возможность для самореализации ребят в среде </a:t>
                      </a:r>
                      <a:r>
                        <a:rPr lang="ru-RU" sz="1200" b="1" kern="1200" dirty="0" err="1" smtClean="0">
                          <a:solidFill>
                            <a:schemeClr val="tx1"/>
                          </a:solidFill>
                          <a:effectLst/>
                          <a:latin typeface="+mn-lt"/>
                          <a:ea typeface="+mn-ea"/>
                          <a:cs typeface="+mn-cs"/>
                        </a:rPr>
                        <a:t>волонтерства</a:t>
                      </a:r>
                      <a:r>
                        <a:rPr lang="ru-RU" sz="1200" b="1" kern="1200" dirty="0" smtClean="0">
                          <a:solidFill>
                            <a:schemeClr val="tx1"/>
                          </a:solidFill>
                          <a:effectLst/>
                          <a:latin typeface="+mn-lt"/>
                          <a:ea typeface="+mn-ea"/>
                          <a:cs typeface="+mn-cs"/>
                        </a:rPr>
                        <a:t> и социального проектирования. Акция станет традиционной и будет проводиться еженедельно </a:t>
                      </a:r>
                      <a:br>
                        <a:rPr lang="ru-RU" sz="1200" b="1"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в сообществе конкурса «Большая перемена».</a:t>
                      </a:r>
                    </a:p>
                    <a:p>
                      <a:endParaRPr lang="ru-RU" sz="1200" dirty="0"/>
                    </a:p>
                  </a:txBody>
                  <a:tcPr>
                    <a:noFill/>
                  </a:tcPr>
                </a:tc>
                <a:tc>
                  <a:txBody>
                    <a:bodyPr/>
                    <a:lstStyle/>
                    <a:p>
                      <a:r>
                        <a:rPr lang="ru-RU" sz="1200" b="1" kern="1200" dirty="0" smtClean="0">
                          <a:solidFill>
                            <a:schemeClr val="tx1"/>
                          </a:solidFill>
                          <a:effectLst/>
                          <a:latin typeface="+mn-lt"/>
                          <a:ea typeface="+mn-ea"/>
                          <a:cs typeface="+mn-cs"/>
                        </a:rPr>
                        <a:t>Цель акции – познакомить школьников с волонтерской деятельностью, вовлечь в добровольческое движение в своем регионе. </a:t>
                      </a:r>
                      <a:br>
                        <a:rPr lang="ru-RU" sz="1200" b="1"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Волонтёрские образовательные проекты – важное дополнение к воспитательному процессу, который с сентября начал реализацию в рамках типовой программы воспитания в школах.</a:t>
                      </a:r>
                    </a:p>
                    <a:p>
                      <a:r>
                        <a:rPr lang="ru-RU" sz="1200" b="1" kern="1200" dirty="0" smtClean="0">
                          <a:solidFill>
                            <a:schemeClr val="tx1"/>
                          </a:solidFill>
                          <a:effectLst/>
                          <a:latin typeface="+mn-lt"/>
                          <a:ea typeface="+mn-ea"/>
                          <a:cs typeface="+mn-cs"/>
                        </a:rPr>
                        <a:t> </a:t>
                      </a:r>
                    </a:p>
                    <a:p>
                      <a:r>
                        <a:rPr lang="ru-RU" sz="1200" b="1" kern="1200" dirty="0" smtClean="0">
                          <a:solidFill>
                            <a:schemeClr val="lt1"/>
                          </a:solidFill>
                          <a:effectLst/>
                          <a:latin typeface="+mn-lt"/>
                          <a:ea typeface="+mn-ea"/>
                          <a:cs typeface="+mn-cs"/>
                        </a:rPr>
                        <a:t> </a:t>
                      </a:r>
                    </a:p>
                    <a:p>
                      <a:r>
                        <a:rPr lang="ru-RU" sz="1200" b="1" kern="1200" dirty="0" smtClean="0">
                          <a:solidFill>
                            <a:schemeClr val="lt1"/>
                          </a:solidFill>
                          <a:effectLst/>
                          <a:latin typeface="+mn-lt"/>
                          <a:ea typeface="+mn-ea"/>
                          <a:cs typeface="+mn-cs"/>
                        </a:rPr>
                        <a:t> </a:t>
                      </a:r>
                    </a:p>
                    <a:p>
                      <a:r>
                        <a:rPr lang="ru-RU" sz="1200" b="1" kern="1200" dirty="0" smtClean="0">
                          <a:solidFill>
                            <a:schemeClr val="lt1"/>
                          </a:solidFill>
                          <a:effectLst/>
                          <a:latin typeface="+mn-lt"/>
                          <a:ea typeface="+mn-ea"/>
                          <a:cs typeface="+mn-cs"/>
                        </a:rPr>
                        <a:t>Устроили субботник</a:t>
                      </a:r>
                    </a:p>
                    <a:p>
                      <a:r>
                        <a:rPr lang="ru-RU" sz="1200" b="1" kern="1200" dirty="0" smtClean="0">
                          <a:solidFill>
                            <a:schemeClr val="lt1"/>
                          </a:solidFill>
                          <a:effectLst/>
                          <a:latin typeface="+mn-lt"/>
                          <a:ea typeface="+mn-ea"/>
                          <a:cs typeface="+mn-cs"/>
                        </a:rPr>
                        <a:t> </a:t>
                      </a:r>
                    </a:p>
                    <a:p>
                      <a:r>
                        <a:rPr lang="ru-RU" sz="1200" b="1" kern="1200" dirty="0" smtClean="0">
                          <a:solidFill>
                            <a:schemeClr val="lt1"/>
                          </a:solidFill>
                          <a:effectLst/>
                          <a:latin typeface="+mn-lt"/>
                          <a:ea typeface="+mn-ea"/>
                          <a:cs typeface="+mn-cs"/>
                        </a:rPr>
                        <a:t>	</a:t>
                      </a:r>
                    </a:p>
                    <a:p>
                      <a:r>
                        <a:rPr lang="ru-RU" sz="1200" b="1" kern="1200" dirty="0" smtClean="0">
                          <a:solidFill>
                            <a:schemeClr val="lt1"/>
                          </a:solidFill>
                          <a:effectLst/>
                          <a:latin typeface="+mn-lt"/>
                          <a:ea typeface="+mn-ea"/>
                          <a:cs typeface="+mn-cs"/>
                        </a:rPr>
                        <a:t> </a:t>
                      </a:r>
                    </a:p>
                    <a:p>
                      <a:r>
                        <a:rPr lang="ru-RU" sz="1200" b="1" kern="1200" dirty="0" smtClean="0">
                          <a:solidFill>
                            <a:schemeClr val="lt1"/>
                          </a:solidFill>
                          <a:effectLst/>
                          <a:latin typeface="+mn-lt"/>
                          <a:ea typeface="+mn-ea"/>
                          <a:cs typeface="+mn-cs"/>
                        </a:rPr>
                        <a:t> </a:t>
                      </a:r>
                    </a:p>
                    <a:p>
                      <a:endParaRPr lang="ru-RU" sz="12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Также наша школа заняла призовое место в районом фестивале национальных культур «Созвездие дружбы»</a:t>
                      </a:r>
                    </a:p>
                    <a:p>
                      <a:endParaRPr lang="ru-RU" sz="1200" dirty="0"/>
                    </a:p>
                  </a:txBody>
                  <a:tcPr>
                    <a:noFill/>
                  </a:tcPr>
                </a:tc>
              </a:tr>
            </a:tbl>
          </a:graphicData>
        </a:graphic>
      </p:graphicFrame>
      <p:pic>
        <p:nvPicPr>
          <p:cNvPr id="614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584" y="3429000"/>
            <a:ext cx="1882080" cy="1902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Рисунок 12" descr="C:\Program Files (x86)\Microsoft Office\MEDIA\CAGCAT10\j0229389.wmf"/>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5871" y="5331216"/>
            <a:ext cx="2633980" cy="1278255"/>
          </a:xfrm>
          <a:prstGeom prst="rect">
            <a:avLst/>
          </a:prstGeom>
          <a:noFill/>
          <a:ln>
            <a:noFill/>
          </a:ln>
        </p:spPr>
      </p:pic>
      <p:sp>
        <p:nvSpPr>
          <p:cNvPr id="9" name="Прямоугольник 8"/>
          <p:cNvSpPr/>
          <p:nvPr/>
        </p:nvSpPr>
        <p:spPr>
          <a:xfrm>
            <a:off x="651849" y="5601011"/>
            <a:ext cx="2502024" cy="738664"/>
          </a:xfrm>
          <a:prstGeom prst="rect">
            <a:avLst/>
          </a:prstGeom>
        </p:spPr>
        <p:txBody>
          <a:bodyPr wrap="square">
            <a:spAutoFit/>
          </a:bodyPr>
          <a:lstStyle/>
          <a:p>
            <a:pPr algn="ctr"/>
            <a:r>
              <a:rPr lang="ru-RU" sz="1400" b="1" dirty="0" smtClean="0">
                <a:latin typeface="Times New Roman" pitchFamily="18" charset="0"/>
                <a:cs typeface="Times New Roman" pitchFamily="18" charset="0"/>
              </a:rPr>
              <a:t>В рамках этой акции ребята помогали пожилым людям</a:t>
            </a:r>
          </a:p>
          <a:p>
            <a:endParaRPr lang="ru-RU" sz="1400" dirty="0"/>
          </a:p>
        </p:txBody>
      </p:sp>
      <p:pic>
        <p:nvPicPr>
          <p:cNvPr id="6151"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9832" y="3398221"/>
            <a:ext cx="2633663"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a:xfrm>
            <a:off x="3433648" y="3881713"/>
            <a:ext cx="1886030" cy="307777"/>
          </a:xfrm>
          <a:prstGeom prst="rect">
            <a:avLst/>
          </a:prstGeom>
        </p:spPr>
        <p:txBody>
          <a:bodyPr wrap="none">
            <a:spAutoFit/>
          </a:bodyPr>
          <a:lstStyle/>
          <a:p>
            <a:pPr algn="ctr"/>
            <a:r>
              <a:rPr lang="ru-RU" sz="1400" b="1" dirty="0" smtClean="0">
                <a:latin typeface="Times New Roman" pitchFamily="18" charset="0"/>
                <a:cs typeface="Times New Roman" pitchFamily="18" charset="0"/>
              </a:rPr>
              <a:t> Устроили субботник</a:t>
            </a:r>
            <a:endParaRPr lang="ru-RU" sz="1400" b="1" dirty="0">
              <a:latin typeface="Times New Roman" pitchFamily="18" charset="0"/>
              <a:cs typeface="Times New Roman" pitchFamily="18" charset="0"/>
            </a:endParaRPr>
          </a:p>
        </p:txBody>
      </p:sp>
      <p:pic>
        <p:nvPicPr>
          <p:cNvPr id="6152"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55077" y="4672984"/>
            <a:ext cx="2298700" cy="2034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937346" y="1988840"/>
            <a:ext cx="3189684"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rot="1340719">
            <a:off x="6146746" y="4167277"/>
            <a:ext cx="2470544" cy="270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02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TotalTime>
  <Words>551</Words>
  <Application>Microsoft Office PowerPoint</Application>
  <PresentationFormat>Экран (4:3)</PresentationFormat>
  <Paragraphs>53</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Директор</dc:creator>
  <cp:lastModifiedBy>Римма</cp:lastModifiedBy>
  <cp:revision>7</cp:revision>
  <dcterms:created xsi:type="dcterms:W3CDTF">2021-02-03T04:40:47Z</dcterms:created>
  <dcterms:modified xsi:type="dcterms:W3CDTF">2021-05-19T01:10:06Z</dcterms:modified>
</cp:coreProperties>
</file>