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70" r:id="rId4"/>
    <p:sldId id="262" r:id="rId5"/>
    <p:sldId id="268" r:id="rId6"/>
    <p:sldId id="259" r:id="rId7"/>
    <p:sldId id="263" r:id="rId8"/>
    <p:sldId id="264" r:id="rId9"/>
    <p:sldId id="258" r:id="rId10"/>
    <p:sldId id="265" r:id="rId11"/>
    <p:sldId id="269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45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9417A2-93DD-45F8-9E1A-B776179804B9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</dgm:pt>
    <dgm:pt modelId="{51986BC9-35F9-4E3F-984A-D21CB40E662A}">
      <dgm:prSet phldrT="[Текст]"/>
      <dgm:spPr/>
      <dgm:t>
        <a:bodyPr/>
        <a:lstStyle/>
        <a:p>
          <a:r>
            <a:rPr lang="ru-RU" dirty="0" smtClean="0">
              <a:latin typeface="Georgia" panose="02040502050405020303" pitchFamily="18" charset="0"/>
            </a:rPr>
            <a:t>Индивидуальное</a:t>
          </a:r>
          <a:endParaRPr lang="ru-RU" dirty="0">
            <a:latin typeface="Georgia" panose="02040502050405020303" pitchFamily="18" charset="0"/>
          </a:endParaRPr>
        </a:p>
      </dgm:t>
    </dgm:pt>
    <dgm:pt modelId="{FA7FD65A-2970-46FC-9FCB-6A5667155A9F}" type="parTrans" cxnId="{D88E2B36-9A20-4C8A-AD8B-DE9DD078CB23}">
      <dgm:prSet/>
      <dgm:spPr/>
      <dgm:t>
        <a:bodyPr/>
        <a:lstStyle/>
        <a:p>
          <a:endParaRPr lang="ru-RU"/>
        </a:p>
      </dgm:t>
    </dgm:pt>
    <dgm:pt modelId="{48C426E7-2E92-4737-9061-F67A155A56FC}" type="sibTrans" cxnId="{D88E2B36-9A20-4C8A-AD8B-DE9DD078CB23}">
      <dgm:prSet/>
      <dgm:spPr/>
      <dgm:t>
        <a:bodyPr/>
        <a:lstStyle/>
        <a:p>
          <a:endParaRPr lang="ru-RU"/>
        </a:p>
      </dgm:t>
    </dgm:pt>
    <dgm:pt modelId="{3BB30A1C-A8ED-43E7-8BF2-238F51C8E28B}">
      <dgm:prSet phldrT="[Текст]"/>
      <dgm:spPr/>
      <dgm:t>
        <a:bodyPr/>
        <a:lstStyle/>
        <a:p>
          <a:r>
            <a:rPr lang="ru-RU" dirty="0" smtClean="0">
              <a:latin typeface="Georgia" panose="02040502050405020303" pitchFamily="18" charset="0"/>
            </a:rPr>
            <a:t>Коллективное</a:t>
          </a:r>
        </a:p>
        <a:p>
          <a:r>
            <a:rPr lang="ru-RU" dirty="0" smtClean="0">
              <a:latin typeface="Georgia" panose="02040502050405020303" pitchFamily="18" charset="0"/>
            </a:rPr>
            <a:t>(нежелательно более 3 человек)</a:t>
          </a:r>
          <a:endParaRPr lang="ru-RU" dirty="0">
            <a:latin typeface="Georgia" panose="02040502050405020303" pitchFamily="18" charset="0"/>
          </a:endParaRPr>
        </a:p>
      </dgm:t>
    </dgm:pt>
    <dgm:pt modelId="{C611B464-CA36-4FD2-93ED-8A9F1A7DD746}" type="parTrans" cxnId="{10169517-9C95-4F48-9574-1BBADAFD5058}">
      <dgm:prSet/>
      <dgm:spPr/>
      <dgm:t>
        <a:bodyPr/>
        <a:lstStyle/>
        <a:p>
          <a:endParaRPr lang="ru-RU"/>
        </a:p>
      </dgm:t>
    </dgm:pt>
    <dgm:pt modelId="{B4AC09A0-9D21-431E-9508-76CA4BEC0A16}" type="sibTrans" cxnId="{10169517-9C95-4F48-9574-1BBADAFD5058}">
      <dgm:prSet/>
      <dgm:spPr/>
      <dgm:t>
        <a:bodyPr/>
        <a:lstStyle/>
        <a:p>
          <a:endParaRPr lang="ru-RU"/>
        </a:p>
      </dgm:t>
    </dgm:pt>
    <dgm:pt modelId="{DA296D70-8915-4F0B-87A2-71DB711F9112}" type="pres">
      <dgm:prSet presAssocID="{EB9417A2-93DD-45F8-9E1A-B776179804B9}" presName="cycle" presStyleCnt="0">
        <dgm:presLayoutVars>
          <dgm:dir/>
          <dgm:resizeHandles val="exact"/>
        </dgm:presLayoutVars>
      </dgm:prSet>
      <dgm:spPr/>
    </dgm:pt>
    <dgm:pt modelId="{DF44CBA2-5DC1-46E5-83C8-572E6FEBCBCE}" type="pres">
      <dgm:prSet presAssocID="{51986BC9-35F9-4E3F-984A-D21CB40E662A}" presName="arrow" presStyleLbl="node1" presStyleIdx="0" presStyleCnt="2" custScaleX="1014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92F560-EE09-4DEC-914D-5D3F81126A5B}" type="pres">
      <dgm:prSet presAssocID="{3BB30A1C-A8ED-43E7-8BF2-238F51C8E28B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169517-9C95-4F48-9574-1BBADAFD5058}" srcId="{EB9417A2-93DD-45F8-9E1A-B776179804B9}" destId="{3BB30A1C-A8ED-43E7-8BF2-238F51C8E28B}" srcOrd="1" destOrd="0" parTransId="{C611B464-CA36-4FD2-93ED-8A9F1A7DD746}" sibTransId="{B4AC09A0-9D21-431E-9508-76CA4BEC0A16}"/>
    <dgm:cxn modelId="{D8BF937C-E638-4B19-8B06-419A5CC09FB6}" type="presOf" srcId="{3BB30A1C-A8ED-43E7-8BF2-238F51C8E28B}" destId="{C492F560-EE09-4DEC-914D-5D3F81126A5B}" srcOrd="0" destOrd="0" presId="urn:microsoft.com/office/officeart/2005/8/layout/arrow1"/>
    <dgm:cxn modelId="{DD917CC2-2C50-452F-A69B-1C2E5E5D8055}" type="presOf" srcId="{EB9417A2-93DD-45F8-9E1A-B776179804B9}" destId="{DA296D70-8915-4F0B-87A2-71DB711F9112}" srcOrd="0" destOrd="0" presId="urn:microsoft.com/office/officeart/2005/8/layout/arrow1"/>
    <dgm:cxn modelId="{D88E2B36-9A20-4C8A-AD8B-DE9DD078CB23}" srcId="{EB9417A2-93DD-45F8-9E1A-B776179804B9}" destId="{51986BC9-35F9-4E3F-984A-D21CB40E662A}" srcOrd="0" destOrd="0" parTransId="{FA7FD65A-2970-46FC-9FCB-6A5667155A9F}" sibTransId="{48C426E7-2E92-4737-9061-F67A155A56FC}"/>
    <dgm:cxn modelId="{4748FEBD-BF13-4E3B-992B-30958D177564}" type="presOf" srcId="{51986BC9-35F9-4E3F-984A-D21CB40E662A}" destId="{DF44CBA2-5DC1-46E5-83C8-572E6FEBCBCE}" srcOrd="0" destOrd="0" presId="urn:microsoft.com/office/officeart/2005/8/layout/arrow1"/>
    <dgm:cxn modelId="{B5C67047-AFF8-492A-BE6D-9724DD25CCA8}" type="presParOf" srcId="{DA296D70-8915-4F0B-87A2-71DB711F9112}" destId="{DF44CBA2-5DC1-46E5-83C8-572E6FEBCBCE}" srcOrd="0" destOrd="0" presId="urn:microsoft.com/office/officeart/2005/8/layout/arrow1"/>
    <dgm:cxn modelId="{3D24709F-0CA9-4712-8133-6EC1517DA908}" type="presParOf" srcId="{DA296D70-8915-4F0B-87A2-71DB711F9112}" destId="{C492F560-EE09-4DEC-914D-5D3F81126A5B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F2F724-B4B4-4B52-87EA-7B1D02C2454E}" type="doc">
      <dgm:prSet loTypeId="urn:microsoft.com/office/officeart/2005/8/layout/cycle4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39C3C6-9BE5-4ABC-9D07-D38EF9D1E629}">
      <dgm:prSet phldrT="[Текст]" custT="1"/>
      <dgm:spPr/>
      <dgm:t>
        <a:bodyPr/>
        <a:lstStyle/>
        <a:p>
          <a:r>
            <a:rPr lang="ru-RU" sz="2000" dirty="0" smtClean="0">
              <a:latin typeface="Georgia" panose="02040502050405020303" pitchFamily="18" charset="0"/>
            </a:rPr>
            <a:t>Я расскажу, а ты послушай</a:t>
          </a:r>
          <a:endParaRPr lang="ru-RU" sz="2000" dirty="0">
            <a:latin typeface="Georgia" panose="02040502050405020303" pitchFamily="18" charset="0"/>
          </a:endParaRPr>
        </a:p>
      </dgm:t>
    </dgm:pt>
    <dgm:pt modelId="{4D5F5480-20B0-4042-9628-165DB02DBB35}" type="parTrans" cxnId="{C76FA64E-C247-49AF-95FA-3644AED5C38D}">
      <dgm:prSet/>
      <dgm:spPr/>
      <dgm:t>
        <a:bodyPr/>
        <a:lstStyle/>
        <a:p>
          <a:endParaRPr lang="ru-RU"/>
        </a:p>
      </dgm:t>
    </dgm:pt>
    <dgm:pt modelId="{F4077C2F-297C-41E4-8A6A-18D976DCF2B6}" type="sibTrans" cxnId="{C76FA64E-C247-49AF-95FA-3644AED5C38D}">
      <dgm:prSet/>
      <dgm:spPr/>
      <dgm:t>
        <a:bodyPr/>
        <a:lstStyle/>
        <a:p>
          <a:endParaRPr lang="ru-RU"/>
        </a:p>
      </dgm:t>
    </dgm:pt>
    <dgm:pt modelId="{55E22BCD-659F-43E3-95AC-A957CBFA2087}">
      <dgm:prSet phldrT="[Текст]" custT="1"/>
      <dgm:spPr/>
      <dgm:t>
        <a:bodyPr/>
        <a:lstStyle/>
        <a:p>
          <a:r>
            <a:rPr lang="ru-RU" sz="2000" dirty="0" smtClean="0">
              <a:latin typeface="Georgia" panose="02040502050405020303" pitchFamily="18" charset="0"/>
            </a:rPr>
            <a:t>Я покажу, а ты попробуй</a:t>
          </a:r>
          <a:endParaRPr lang="ru-RU" sz="2000" dirty="0">
            <a:latin typeface="Georgia" panose="02040502050405020303" pitchFamily="18" charset="0"/>
          </a:endParaRPr>
        </a:p>
      </dgm:t>
    </dgm:pt>
    <dgm:pt modelId="{AB71FE6E-1165-455F-9933-7ACA366C771B}" type="parTrans" cxnId="{D1916E8E-0291-4298-B872-969127BCF526}">
      <dgm:prSet/>
      <dgm:spPr/>
      <dgm:t>
        <a:bodyPr/>
        <a:lstStyle/>
        <a:p>
          <a:endParaRPr lang="ru-RU"/>
        </a:p>
      </dgm:t>
    </dgm:pt>
    <dgm:pt modelId="{9A0C0C1D-4201-45F7-A105-6B64394B4731}" type="sibTrans" cxnId="{D1916E8E-0291-4298-B872-969127BCF526}">
      <dgm:prSet/>
      <dgm:spPr/>
      <dgm:t>
        <a:bodyPr/>
        <a:lstStyle/>
        <a:p>
          <a:endParaRPr lang="ru-RU"/>
        </a:p>
      </dgm:t>
    </dgm:pt>
    <dgm:pt modelId="{5B84E914-CB05-4978-83EF-96AB86931DE0}">
      <dgm:prSet phldrT="[Текст]" custT="1"/>
      <dgm:spPr/>
      <dgm:t>
        <a:bodyPr/>
        <a:lstStyle/>
        <a:p>
          <a:r>
            <a:rPr lang="ru-RU" sz="2000" dirty="0" smtClean="0">
              <a:latin typeface="Georgia" panose="02040502050405020303" pitchFamily="18" charset="0"/>
            </a:rPr>
            <a:t>Сделаем вместе</a:t>
          </a:r>
          <a:endParaRPr lang="ru-RU" sz="2000" dirty="0">
            <a:latin typeface="Georgia" panose="02040502050405020303" pitchFamily="18" charset="0"/>
          </a:endParaRPr>
        </a:p>
      </dgm:t>
    </dgm:pt>
    <dgm:pt modelId="{49D4EFBB-03AA-4F38-B766-851A72B32F5D}" type="parTrans" cxnId="{4AE3A3F7-B3E4-4FB0-A708-8DB57ACF07E5}">
      <dgm:prSet/>
      <dgm:spPr/>
      <dgm:t>
        <a:bodyPr/>
        <a:lstStyle/>
        <a:p>
          <a:endParaRPr lang="ru-RU"/>
        </a:p>
      </dgm:t>
    </dgm:pt>
    <dgm:pt modelId="{0384122D-3989-4A48-96FE-3FF528921AC0}" type="sibTrans" cxnId="{4AE3A3F7-B3E4-4FB0-A708-8DB57ACF07E5}">
      <dgm:prSet/>
      <dgm:spPr/>
      <dgm:t>
        <a:bodyPr/>
        <a:lstStyle/>
        <a:p>
          <a:endParaRPr lang="ru-RU"/>
        </a:p>
      </dgm:t>
    </dgm:pt>
    <dgm:pt modelId="{0E96E1EE-CED3-4568-9C83-7A16177B3759}">
      <dgm:prSet custT="1"/>
      <dgm:spPr/>
      <dgm:t>
        <a:bodyPr/>
        <a:lstStyle/>
        <a:p>
          <a:r>
            <a:rPr lang="ru-RU" sz="2000" dirty="0" smtClean="0">
              <a:latin typeface="Georgia" panose="02040502050405020303" pitchFamily="18" charset="0"/>
            </a:rPr>
            <a:t>Сделай сам и расскажи</a:t>
          </a:r>
          <a:endParaRPr lang="ru-RU" sz="2000" dirty="0">
            <a:latin typeface="Georgia" panose="02040502050405020303" pitchFamily="18" charset="0"/>
          </a:endParaRPr>
        </a:p>
      </dgm:t>
    </dgm:pt>
    <dgm:pt modelId="{DCD39E16-4DFE-413B-AB86-281002CC11D5}" type="parTrans" cxnId="{5B4B8EDB-578B-4307-9475-FC744F68FB46}">
      <dgm:prSet/>
      <dgm:spPr/>
      <dgm:t>
        <a:bodyPr/>
        <a:lstStyle/>
        <a:p>
          <a:endParaRPr lang="ru-RU"/>
        </a:p>
      </dgm:t>
    </dgm:pt>
    <dgm:pt modelId="{A0F32B69-E4AF-42F4-B63F-3D154DA13298}" type="sibTrans" cxnId="{5B4B8EDB-578B-4307-9475-FC744F68FB46}">
      <dgm:prSet/>
      <dgm:spPr/>
      <dgm:t>
        <a:bodyPr/>
        <a:lstStyle/>
        <a:p>
          <a:endParaRPr lang="ru-RU"/>
        </a:p>
      </dgm:t>
    </dgm:pt>
    <dgm:pt modelId="{25857ED1-B45E-4DC1-A730-9DE64C929DD1}" type="pres">
      <dgm:prSet presAssocID="{14F2F724-B4B4-4B52-87EA-7B1D02C2454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6E1F7E-9BC9-4D8A-B065-4733C1FB3C3F}" type="pres">
      <dgm:prSet presAssocID="{14F2F724-B4B4-4B52-87EA-7B1D02C2454E}" presName="children" presStyleCnt="0"/>
      <dgm:spPr/>
    </dgm:pt>
    <dgm:pt modelId="{8667D0AC-C8DF-4586-B567-312054849076}" type="pres">
      <dgm:prSet presAssocID="{14F2F724-B4B4-4B52-87EA-7B1D02C2454E}" presName="childPlaceholder" presStyleCnt="0"/>
      <dgm:spPr/>
    </dgm:pt>
    <dgm:pt modelId="{41894C6E-99CD-487A-9474-CE74B64C38DC}" type="pres">
      <dgm:prSet presAssocID="{14F2F724-B4B4-4B52-87EA-7B1D02C2454E}" presName="circle" presStyleCnt="0"/>
      <dgm:spPr/>
    </dgm:pt>
    <dgm:pt modelId="{F78B6D25-1A28-443A-8016-89FEFECD1543}" type="pres">
      <dgm:prSet presAssocID="{14F2F724-B4B4-4B52-87EA-7B1D02C2454E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7CE599-3A3B-4956-90DD-3793F5A7B622}" type="pres">
      <dgm:prSet presAssocID="{14F2F724-B4B4-4B52-87EA-7B1D02C2454E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BC9B39-D2D8-47A8-A55A-1BE9591A6795}" type="pres">
      <dgm:prSet presAssocID="{14F2F724-B4B4-4B52-87EA-7B1D02C2454E}" presName="quadrant3" presStyleLbl="node1" presStyleIdx="2" presStyleCnt="4" custLinFactNeighborX="-230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0D0126-4C9F-45A7-B3FD-C786D6BF3A4B}" type="pres">
      <dgm:prSet presAssocID="{14F2F724-B4B4-4B52-87EA-7B1D02C2454E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BBA8EB-457E-4216-8B66-3670A959190F}" type="pres">
      <dgm:prSet presAssocID="{14F2F724-B4B4-4B52-87EA-7B1D02C2454E}" presName="quadrantPlaceholder" presStyleCnt="0"/>
      <dgm:spPr/>
    </dgm:pt>
    <dgm:pt modelId="{BCD350EF-1D8C-4F5B-A87E-BD86ECE88202}" type="pres">
      <dgm:prSet presAssocID="{14F2F724-B4B4-4B52-87EA-7B1D02C2454E}" presName="center1" presStyleLbl="fgShp" presStyleIdx="0" presStyleCnt="2"/>
      <dgm:spPr/>
    </dgm:pt>
    <dgm:pt modelId="{B2D7AFF0-94E4-4D2A-9E09-6D30BCEC85F9}" type="pres">
      <dgm:prSet presAssocID="{14F2F724-B4B4-4B52-87EA-7B1D02C2454E}" presName="center2" presStyleLbl="fgShp" presStyleIdx="1" presStyleCnt="2"/>
      <dgm:spPr/>
    </dgm:pt>
  </dgm:ptLst>
  <dgm:cxnLst>
    <dgm:cxn modelId="{C76FA64E-C247-49AF-95FA-3644AED5C38D}" srcId="{14F2F724-B4B4-4B52-87EA-7B1D02C2454E}" destId="{B039C3C6-9BE5-4ABC-9D07-D38EF9D1E629}" srcOrd="0" destOrd="0" parTransId="{4D5F5480-20B0-4042-9628-165DB02DBB35}" sibTransId="{F4077C2F-297C-41E4-8A6A-18D976DCF2B6}"/>
    <dgm:cxn modelId="{D1916E8E-0291-4298-B872-969127BCF526}" srcId="{14F2F724-B4B4-4B52-87EA-7B1D02C2454E}" destId="{55E22BCD-659F-43E3-95AC-A957CBFA2087}" srcOrd="1" destOrd="0" parTransId="{AB71FE6E-1165-455F-9933-7ACA366C771B}" sibTransId="{9A0C0C1D-4201-45F7-A105-6B64394B4731}"/>
    <dgm:cxn modelId="{BC1C86D7-8E07-472D-A487-976BE71E4A8C}" type="presOf" srcId="{B039C3C6-9BE5-4ABC-9D07-D38EF9D1E629}" destId="{F78B6D25-1A28-443A-8016-89FEFECD1543}" srcOrd="0" destOrd="0" presId="urn:microsoft.com/office/officeart/2005/8/layout/cycle4"/>
    <dgm:cxn modelId="{D56758BF-A554-4CF8-AC65-5F9621F25930}" type="presOf" srcId="{0E96E1EE-CED3-4568-9C83-7A16177B3759}" destId="{D80D0126-4C9F-45A7-B3FD-C786D6BF3A4B}" srcOrd="0" destOrd="0" presId="urn:microsoft.com/office/officeart/2005/8/layout/cycle4"/>
    <dgm:cxn modelId="{4AE3A3F7-B3E4-4FB0-A708-8DB57ACF07E5}" srcId="{14F2F724-B4B4-4B52-87EA-7B1D02C2454E}" destId="{5B84E914-CB05-4978-83EF-96AB86931DE0}" srcOrd="2" destOrd="0" parTransId="{49D4EFBB-03AA-4F38-B766-851A72B32F5D}" sibTransId="{0384122D-3989-4A48-96FE-3FF528921AC0}"/>
    <dgm:cxn modelId="{C24BCE07-EC8F-4459-BDAE-910B7042D848}" type="presOf" srcId="{14F2F724-B4B4-4B52-87EA-7B1D02C2454E}" destId="{25857ED1-B45E-4DC1-A730-9DE64C929DD1}" srcOrd="0" destOrd="0" presId="urn:microsoft.com/office/officeart/2005/8/layout/cycle4"/>
    <dgm:cxn modelId="{D448D723-69F0-4B81-BD23-057E72751CC2}" type="presOf" srcId="{55E22BCD-659F-43E3-95AC-A957CBFA2087}" destId="{A97CE599-3A3B-4956-90DD-3793F5A7B622}" srcOrd="0" destOrd="0" presId="urn:microsoft.com/office/officeart/2005/8/layout/cycle4"/>
    <dgm:cxn modelId="{5B4B8EDB-578B-4307-9475-FC744F68FB46}" srcId="{14F2F724-B4B4-4B52-87EA-7B1D02C2454E}" destId="{0E96E1EE-CED3-4568-9C83-7A16177B3759}" srcOrd="3" destOrd="0" parTransId="{DCD39E16-4DFE-413B-AB86-281002CC11D5}" sibTransId="{A0F32B69-E4AF-42F4-B63F-3D154DA13298}"/>
    <dgm:cxn modelId="{7B578E43-7DF7-48A9-89CB-B3A447DFC9F3}" type="presOf" srcId="{5B84E914-CB05-4978-83EF-96AB86931DE0}" destId="{B2BC9B39-D2D8-47A8-A55A-1BE9591A6795}" srcOrd="0" destOrd="0" presId="urn:microsoft.com/office/officeart/2005/8/layout/cycle4"/>
    <dgm:cxn modelId="{F8802F35-9A2A-47BD-A022-E12D0B2C6E99}" type="presParOf" srcId="{25857ED1-B45E-4DC1-A730-9DE64C929DD1}" destId="{006E1F7E-9BC9-4D8A-B065-4733C1FB3C3F}" srcOrd="0" destOrd="0" presId="urn:microsoft.com/office/officeart/2005/8/layout/cycle4"/>
    <dgm:cxn modelId="{B7DC1E85-EF76-4497-BBE0-1A295F7AC0F9}" type="presParOf" srcId="{006E1F7E-9BC9-4D8A-B065-4733C1FB3C3F}" destId="{8667D0AC-C8DF-4586-B567-312054849076}" srcOrd="0" destOrd="0" presId="urn:microsoft.com/office/officeart/2005/8/layout/cycle4"/>
    <dgm:cxn modelId="{6E31F3BA-47F9-47B3-B4D5-552BF97199D8}" type="presParOf" srcId="{25857ED1-B45E-4DC1-A730-9DE64C929DD1}" destId="{41894C6E-99CD-487A-9474-CE74B64C38DC}" srcOrd="1" destOrd="0" presId="urn:microsoft.com/office/officeart/2005/8/layout/cycle4"/>
    <dgm:cxn modelId="{D7DEF186-E9D1-4991-BFAC-8ABBE564D9C5}" type="presParOf" srcId="{41894C6E-99CD-487A-9474-CE74B64C38DC}" destId="{F78B6D25-1A28-443A-8016-89FEFECD1543}" srcOrd="0" destOrd="0" presId="urn:microsoft.com/office/officeart/2005/8/layout/cycle4"/>
    <dgm:cxn modelId="{A50FDB52-BD63-4146-BB3A-B39A37308A97}" type="presParOf" srcId="{41894C6E-99CD-487A-9474-CE74B64C38DC}" destId="{A97CE599-3A3B-4956-90DD-3793F5A7B622}" srcOrd="1" destOrd="0" presId="urn:microsoft.com/office/officeart/2005/8/layout/cycle4"/>
    <dgm:cxn modelId="{7036CC88-2F51-4DFA-8EF7-EF863C85908B}" type="presParOf" srcId="{41894C6E-99CD-487A-9474-CE74B64C38DC}" destId="{B2BC9B39-D2D8-47A8-A55A-1BE9591A6795}" srcOrd="2" destOrd="0" presId="urn:microsoft.com/office/officeart/2005/8/layout/cycle4"/>
    <dgm:cxn modelId="{93F5D419-57D4-4760-AD9F-E318960C0A24}" type="presParOf" srcId="{41894C6E-99CD-487A-9474-CE74B64C38DC}" destId="{D80D0126-4C9F-45A7-B3FD-C786D6BF3A4B}" srcOrd="3" destOrd="0" presId="urn:microsoft.com/office/officeart/2005/8/layout/cycle4"/>
    <dgm:cxn modelId="{AAA76F2E-4F64-4F29-AA4A-8E0105598DAD}" type="presParOf" srcId="{41894C6E-99CD-487A-9474-CE74B64C38DC}" destId="{63BBA8EB-457E-4216-8B66-3670A959190F}" srcOrd="4" destOrd="0" presId="urn:microsoft.com/office/officeart/2005/8/layout/cycle4"/>
    <dgm:cxn modelId="{A9FC05AE-4CBE-4C9C-9BCC-DA2FD2F30474}" type="presParOf" srcId="{25857ED1-B45E-4DC1-A730-9DE64C929DD1}" destId="{BCD350EF-1D8C-4F5B-A87E-BD86ECE88202}" srcOrd="2" destOrd="0" presId="urn:microsoft.com/office/officeart/2005/8/layout/cycle4"/>
    <dgm:cxn modelId="{B4F861AF-947E-436C-A172-C97B08DA1DB8}" type="presParOf" srcId="{25857ED1-B45E-4DC1-A730-9DE64C929DD1}" destId="{B2D7AFF0-94E4-4D2A-9E09-6D30BCEC85F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44CBA2-5DC1-46E5-83C8-572E6FEBCBCE}">
      <dsp:nvSpPr>
        <dsp:cNvPr id="0" name=""/>
        <dsp:cNvSpPr/>
      </dsp:nvSpPr>
      <dsp:spPr>
        <a:xfrm rot="16200000">
          <a:off x="-11229" y="324"/>
          <a:ext cx="3075855" cy="3030518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Georgia" panose="02040502050405020303" pitchFamily="18" charset="0"/>
            </a:rPr>
            <a:t>Индивидуальное</a:t>
          </a:r>
          <a:endParaRPr lang="ru-RU" sz="2100" kern="1200" dirty="0">
            <a:latin typeface="Georgia" panose="02040502050405020303" pitchFamily="18" charset="0"/>
          </a:endParaRPr>
        </a:p>
      </dsp:txBody>
      <dsp:txXfrm rot="5400000">
        <a:off x="541781" y="746619"/>
        <a:ext cx="2500177" cy="1537927"/>
      </dsp:txXfrm>
    </dsp:sp>
    <dsp:sp modelId="{C492F560-EE09-4DEC-914D-5D3F81126A5B}">
      <dsp:nvSpPr>
        <dsp:cNvPr id="0" name=""/>
        <dsp:cNvSpPr/>
      </dsp:nvSpPr>
      <dsp:spPr>
        <a:xfrm rot="5400000">
          <a:off x="4937764" y="324"/>
          <a:ext cx="3030518" cy="3030518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Georgia" panose="02040502050405020303" pitchFamily="18" charset="0"/>
            </a:rPr>
            <a:t>Коллективное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Georgia" panose="02040502050405020303" pitchFamily="18" charset="0"/>
            </a:rPr>
            <a:t>(нежелательно более 3 человек)</a:t>
          </a:r>
          <a:endParaRPr lang="ru-RU" sz="2100" kern="1200" dirty="0">
            <a:latin typeface="Georgia" panose="02040502050405020303" pitchFamily="18" charset="0"/>
          </a:endParaRPr>
        </a:p>
      </dsp:txBody>
      <dsp:txXfrm rot="-5400000">
        <a:off x="4937764" y="757954"/>
        <a:ext cx="2500177" cy="15152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8B6D25-1A28-443A-8016-89FEFECD1543}">
      <dsp:nvSpPr>
        <dsp:cNvPr id="0" name=""/>
        <dsp:cNvSpPr/>
      </dsp:nvSpPr>
      <dsp:spPr>
        <a:xfrm>
          <a:off x="1508944" y="276463"/>
          <a:ext cx="2100153" cy="210015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Georgia" panose="02040502050405020303" pitchFamily="18" charset="0"/>
            </a:rPr>
            <a:t>Я расскажу, а ты послушай</a:t>
          </a:r>
          <a:endParaRPr lang="ru-RU" sz="2000" kern="1200" dirty="0">
            <a:latin typeface="Georgia" panose="02040502050405020303" pitchFamily="18" charset="0"/>
          </a:endParaRPr>
        </a:p>
      </dsp:txBody>
      <dsp:txXfrm>
        <a:off x="2124065" y="891584"/>
        <a:ext cx="1485032" cy="1485032"/>
      </dsp:txXfrm>
    </dsp:sp>
    <dsp:sp modelId="{A97CE599-3A3B-4956-90DD-3793F5A7B622}">
      <dsp:nvSpPr>
        <dsp:cNvPr id="0" name=""/>
        <dsp:cNvSpPr/>
      </dsp:nvSpPr>
      <dsp:spPr>
        <a:xfrm rot="5400000">
          <a:off x="3706102" y="276463"/>
          <a:ext cx="2100153" cy="210015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Georgia" panose="02040502050405020303" pitchFamily="18" charset="0"/>
            </a:rPr>
            <a:t>Я покажу, а ты попробуй</a:t>
          </a:r>
          <a:endParaRPr lang="ru-RU" sz="2000" kern="1200" dirty="0">
            <a:latin typeface="Georgia" panose="02040502050405020303" pitchFamily="18" charset="0"/>
          </a:endParaRPr>
        </a:p>
      </dsp:txBody>
      <dsp:txXfrm rot="-5400000">
        <a:off x="3706102" y="891584"/>
        <a:ext cx="1485032" cy="1485032"/>
      </dsp:txXfrm>
    </dsp:sp>
    <dsp:sp modelId="{B2BC9B39-D2D8-47A8-A55A-1BE9591A6795}">
      <dsp:nvSpPr>
        <dsp:cNvPr id="0" name=""/>
        <dsp:cNvSpPr/>
      </dsp:nvSpPr>
      <dsp:spPr>
        <a:xfrm rot="10800000">
          <a:off x="3657609" y="2473621"/>
          <a:ext cx="2100153" cy="210015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Georgia" panose="02040502050405020303" pitchFamily="18" charset="0"/>
            </a:rPr>
            <a:t>Сделаем вместе</a:t>
          </a:r>
          <a:endParaRPr lang="ru-RU" sz="2000" kern="1200" dirty="0">
            <a:latin typeface="Georgia" panose="02040502050405020303" pitchFamily="18" charset="0"/>
          </a:endParaRPr>
        </a:p>
      </dsp:txBody>
      <dsp:txXfrm rot="10800000">
        <a:off x="3657609" y="2473621"/>
        <a:ext cx="1485032" cy="1485032"/>
      </dsp:txXfrm>
    </dsp:sp>
    <dsp:sp modelId="{D80D0126-4C9F-45A7-B3FD-C786D6BF3A4B}">
      <dsp:nvSpPr>
        <dsp:cNvPr id="0" name=""/>
        <dsp:cNvSpPr/>
      </dsp:nvSpPr>
      <dsp:spPr>
        <a:xfrm rot="16200000">
          <a:off x="1508944" y="2473621"/>
          <a:ext cx="2100153" cy="210015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Georgia" panose="02040502050405020303" pitchFamily="18" charset="0"/>
            </a:rPr>
            <a:t>Сделай сам и расскажи</a:t>
          </a:r>
          <a:endParaRPr lang="ru-RU" sz="2000" kern="1200" dirty="0">
            <a:latin typeface="Georgia" panose="02040502050405020303" pitchFamily="18" charset="0"/>
          </a:endParaRPr>
        </a:p>
      </dsp:txBody>
      <dsp:txXfrm rot="5400000">
        <a:off x="2124065" y="2473621"/>
        <a:ext cx="1485032" cy="1485032"/>
      </dsp:txXfrm>
    </dsp:sp>
    <dsp:sp modelId="{BCD350EF-1D8C-4F5B-A87E-BD86ECE88202}">
      <dsp:nvSpPr>
        <dsp:cNvPr id="0" name=""/>
        <dsp:cNvSpPr/>
      </dsp:nvSpPr>
      <dsp:spPr>
        <a:xfrm>
          <a:off x="3295044" y="1988597"/>
          <a:ext cx="725110" cy="630531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D7AFF0-94E4-4D2A-9E09-6D30BCEC85F9}">
      <dsp:nvSpPr>
        <dsp:cNvPr id="0" name=""/>
        <dsp:cNvSpPr/>
      </dsp:nvSpPr>
      <dsp:spPr>
        <a:xfrm rot="10800000">
          <a:off x="3295044" y="2231109"/>
          <a:ext cx="725110" cy="630531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2889" y="671987"/>
            <a:ext cx="7461913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3561" y="3151662"/>
            <a:ext cx="658404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458-6A3E-4B0B-AF47-FB9313319433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75B8-A22A-4273-A81F-F37386C1EE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657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458-6A3E-4B0B-AF47-FB9313319433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75B8-A22A-4273-A81F-F37386C1EE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84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458-6A3E-4B0B-AF47-FB9313319433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75B8-A22A-4273-A81F-F37386C1EE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42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morning" dir="t"/>
            </a:scene3d>
            <a:sp3d extrusionH="57150" contourW="12700" prstMaterial="matte">
              <a:bevelT w="38100" h="38100"/>
              <a:contourClr>
                <a:srgbClr val="777777"/>
              </a:contourClr>
            </a:sp3d>
          </a:bodyPr>
          <a:lstStyle>
            <a:lvl1pPr>
              <a:defRPr>
                <a:solidFill>
                  <a:srgbClr val="8A8700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458-6A3E-4B0B-AF47-FB9313319433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75B8-A22A-4273-A81F-F37386C1EE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915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842" y="576263"/>
            <a:ext cx="7315200" cy="28527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842" y="3551524"/>
            <a:ext cx="7315200" cy="103412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458-6A3E-4B0B-AF47-FB9313319433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75B8-A22A-4273-A81F-F37386C1EE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793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458-6A3E-4B0B-AF47-FB9313319433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75B8-A22A-4273-A81F-F37386C1EE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890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458-6A3E-4B0B-AF47-FB9313319433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75B8-A22A-4273-A81F-F37386C1EE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975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458-6A3E-4B0B-AF47-FB9313319433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75B8-A22A-4273-A81F-F37386C1EE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716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458-6A3E-4B0B-AF47-FB9313319433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75B8-A22A-4273-A81F-F37386C1EE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179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458-6A3E-4B0B-AF47-FB9313319433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75B8-A22A-4273-A81F-F37386C1EE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525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458-6A3E-4B0B-AF47-FB9313319433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75B8-A22A-4273-A81F-F37386C1EE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811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morning" dir="t"/>
            </a:scene3d>
            <a:sp3d extrusionH="57150" contourW="12700" prstMaterial="matte">
              <a:bevelT w="38100" h="38100"/>
              <a:contourClr>
                <a:srgbClr val="777777"/>
              </a:contourClr>
            </a:sp3d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5F458-6A3E-4B0B-AF47-FB9313319433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075B8-A22A-4273-A81F-F37386C1EE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111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ACA800"/>
          </a:solidFill>
          <a:effectLst/>
          <a:latin typeface="Intro " panose="020000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483DC-FE5F-40E2-BF98-9004B9D0B7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2889" y="671987"/>
            <a:ext cx="7461913" cy="2665574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Georgia" panose="02040502050405020303" pitchFamily="18" charset="0"/>
              </a:rPr>
              <a:t>Наставничество</a:t>
            </a:r>
            <a:br>
              <a:rPr lang="ru-RU" sz="4400" dirty="0" smtClean="0">
                <a:latin typeface="Georgia" panose="02040502050405020303" pitchFamily="18" charset="0"/>
              </a:rPr>
            </a:br>
            <a:r>
              <a:rPr lang="ru-RU" sz="4400" dirty="0" smtClean="0">
                <a:latin typeface="Georgia" panose="02040502050405020303" pitchFamily="18" charset="0"/>
              </a:rPr>
              <a:t>«ученик – ученику»: шефская и наставническая работа детей» </a:t>
            </a:r>
            <a:endParaRPr lang="ru-RU" sz="4400" dirty="0">
              <a:latin typeface="Georgia" panose="02040502050405020303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7F93EE9-506F-4E4B-8C27-A2001EA24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57016" y="3913632"/>
            <a:ext cx="5294376" cy="1911096"/>
          </a:xfrm>
        </p:spPr>
        <p:txBody>
          <a:bodyPr>
            <a:normAutofit/>
          </a:bodyPr>
          <a:lstStyle/>
          <a:p>
            <a:pPr algn="r"/>
            <a:r>
              <a:rPr lang="ru-RU" i="1" dirty="0" smtClean="0">
                <a:latin typeface="Georgia" panose="02040502050405020303" pitchFamily="18" charset="0"/>
              </a:rPr>
              <a:t>Подготовила: Сорокина Т.Т.,</a:t>
            </a:r>
          </a:p>
          <a:p>
            <a:pPr algn="r"/>
            <a:r>
              <a:rPr lang="ru-RU" i="1" dirty="0">
                <a:latin typeface="Georgia" panose="02040502050405020303" pitchFamily="18" charset="0"/>
              </a:rPr>
              <a:t>у</a:t>
            </a:r>
            <a:r>
              <a:rPr lang="ru-RU" i="1" dirty="0" smtClean="0">
                <a:latin typeface="Georgia" panose="02040502050405020303" pitchFamily="18" charset="0"/>
              </a:rPr>
              <a:t>читель начальных классов</a:t>
            </a:r>
          </a:p>
          <a:p>
            <a:pPr algn="r"/>
            <a:r>
              <a:rPr lang="ru-RU" i="1" dirty="0" smtClean="0">
                <a:latin typeface="Georgia" panose="02040502050405020303" pitchFamily="18" charset="0"/>
              </a:rPr>
              <a:t>МОУ ИРМО «</a:t>
            </a:r>
            <a:r>
              <a:rPr lang="ru-RU" i="1" dirty="0" err="1" smtClean="0">
                <a:latin typeface="Georgia" panose="02040502050405020303" pitchFamily="18" charset="0"/>
              </a:rPr>
              <a:t>Кудинская</a:t>
            </a:r>
            <a:r>
              <a:rPr lang="ru-RU" i="1" dirty="0" smtClean="0">
                <a:latin typeface="Georgia" panose="02040502050405020303" pitchFamily="18" charset="0"/>
              </a:rPr>
              <a:t> СОШ»</a:t>
            </a:r>
          </a:p>
          <a:p>
            <a:pPr algn="r"/>
            <a:r>
              <a:rPr lang="ru-RU" i="1" dirty="0" smtClean="0">
                <a:latin typeface="Georgia" panose="02040502050405020303" pitchFamily="18" charset="0"/>
              </a:rPr>
              <a:t>2022 г.</a:t>
            </a:r>
            <a:endParaRPr lang="ru-RU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253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842" y="576263"/>
            <a:ext cx="7315200" cy="769211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i="1" dirty="0">
                <a:latin typeface="Georgia" panose="02040502050405020303" pitchFamily="18" charset="0"/>
              </a:rPr>
              <a:t>Как это работает?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4842" y="1815738"/>
            <a:ext cx="7315200" cy="2769912"/>
          </a:xfrm>
        </p:spPr>
        <p:txBody>
          <a:bodyPr>
            <a:normAutofit lnSpcReduction="10000"/>
          </a:bodyPr>
          <a:lstStyle/>
          <a:p>
            <a:r>
              <a:rPr lang="ru-RU" i="1" dirty="0">
                <a:latin typeface="Georgia" panose="02040502050405020303" pitchFamily="18" charset="0"/>
              </a:rPr>
              <a:t>Наставничество осуществляется по циклам, продолжительность одного цикла составляет один учебный год и имеет несколько  этапов: </a:t>
            </a:r>
            <a:endParaRPr lang="ru-RU" i="1" dirty="0" smtClean="0">
              <a:latin typeface="Georgia" panose="02040502050405020303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i="1" dirty="0" smtClean="0">
                <a:latin typeface="Georgia" panose="02040502050405020303" pitchFamily="18" charset="0"/>
              </a:rPr>
              <a:t>Отбор </a:t>
            </a:r>
            <a:r>
              <a:rPr lang="ru-RU" i="1" dirty="0">
                <a:latin typeface="Georgia" panose="02040502050405020303" pitchFamily="18" charset="0"/>
              </a:rPr>
              <a:t>наставников и наставляемых,  </a:t>
            </a:r>
            <a:endParaRPr lang="ru-RU" i="1" dirty="0" smtClean="0">
              <a:latin typeface="Georgia" panose="02040502050405020303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i="1" dirty="0" smtClean="0">
                <a:latin typeface="Georgia" panose="02040502050405020303" pitchFamily="18" charset="0"/>
              </a:rPr>
              <a:t>обучение наставников,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i="1" dirty="0" smtClean="0">
                <a:latin typeface="Georgia" panose="02040502050405020303" pitchFamily="18" charset="0"/>
              </a:rPr>
              <a:t>работа </a:t>
            </a:r>
            <a:r>
              <a:rPr lang="ru-RU" i="1" dirty="0">
                <a:latin typeface="Georgia" panose="02040502050405020303" pitchFamily="18" charset="0"/>
              </a:rPr>
              <a:t>наставников с </a:t>
            </a:r>
            <a:r>
              <a:rPr lang="ru-RU" i="1" dirty="0" smtClean="0">
                <a:latin typeface="Georgia" panose="02040502050405020303" pitchFamily="18" charset="0"/>
              </a:rPr>
              <a:t>наставляемыми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i="1" dirty="0" smtClean="0">
                <a:latin typeface="Georgia" panose="02040502050405020303" pitchFamily="18" charset="0"/>
              </a:rPr>
              <a:t>рефлексия </a:t>
            </a:r>
            <a:r>
              <a:rPr lang="ru-RU" i="1" dirty="0">
                <a:latin typeface="Georgia" panose="02040502050405020303" pitchFamily="18" charset="0"/>
              </a:rPr>
              <a:t>и подведение итогов</a:t>
            </a:r>
            <a:r>
              <a:rPr lang="ru-RU" i="1" dirty="0" smtClean="0">
                <a:latin typeface="Georgia" panose="02040502050405020303" pitchFamily="18" charset="0"/>
              </a:rPr>
              <a:t>. </a:t>
            </a:r>
            <a:endParaRPr lang="ru-RU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940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842" y="365761"/>
            <a:ext cx="7315200" cy="1289303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latin typeface="Georgia" panose="02040502050405020303" pitchFamily="18" charset="0"/>
              </a:rPr>
              <a:t>Этапы взаимодействия наставника с наставляемым</a:t>
            </a:r>
            <a:endParaRPr lang="ru-RU" sz="3600" i="1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176718063"/>
              </p:ext>
            </p:extLst>
          </p:nvPr>
        </p:nvGraphicFramePr>
        <p:xfrm>
          <a:off x="354842" y="1655064"/>
          <a:ext cx="7315200" cy="4850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2389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656" y="169818"/>
            <a:ext cx="7251192" cy="666206"/>
          </a:xfrm>
        </p:spPr>
        <p:txBody>
          <a:bodyPr>
            <a:noAutofit/>
          </a:bodyPr>
          <a:lstStyle/>
          <a:p>
            <a:r>
              <a:rPr lang="ru-RU" sz="3600" i="1" dirty="0">
                <a:latin typeface="Georgia" panose="02040502050405020303" pitchFamily="18" charset="0"/>
              </a:rPr>
              <a:t>Что дает участие в </a:t>
            </a:r>
            <a:r>
              <a:rPr lang="ru-RU" sz="3600" i="1" dirty="0" smtClean="0">
                <a:latin typeface="Georgia" panose="02040502050405020303" pitchFamily="18" charset="0"/>
              </a:rPr>
              <a:t>проекте?</a:t>
            </a:r>
            <a:endParaRPr lang="ru-RU" sz="3600" i="1" dirty="0">
              <a:latin typeface="Georgia" panose="02040502050405020303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-1" y="836024"/>
            <a:ext cx="8608423" cy="5564775"/>
          </a:xfrm>
        </p:spPr>
        <p:txBody>
          <a:bodyPr>
            <a:normAutofit/>
          </a:bodyPr>
          <a:lstStyle/>
          <a:p>
            <a:r>
              <a:rPr lang="ru-RU" sz="2000" i="1" dirty="0">
                <a:latin typeface="Georgia" panose="02040502050405020303" pitchFamily="18" charset="0"/>
              </a:rPr>
              <a:t>Как </a:t>
            </a:r>
            <a:r>
              <a:rPr lang="ru-RU" sz="2000" i="1" dirty="0" smtClean="0">
                <a:latin typeface="Georgia" panose="02040502050405020303" pitchFamily="18" charset="0"/>
              </a:rPr>
              <a:t>наставники</a:t>
            </a:r>
            <a:r>
              <a:rPr lang="ru-RU" sz="2000" i="1" dirty="0">
                <a:latin typeface="Georgia" panose="02040502050405020303" pitchFamily="18" charset="0"/>
              </a:rPr>
              <a:t>, так и наставляемые получает целый ряд  преимуществ:</a:t>
            </a:r>
          </a:p>
          <a:p>
            <a:pPr marL="457200" indent="-457200">
              <a:buAutoNum type="arabicPeriod"/>
            </a:pPr>
            <a:r>
              <a:rPr lang="ru-RU" sz="2000" i="1" dirty="0" smtClean="0">
                <a:latin typeface="Georgia" panose="02040502050405020303" pitchFamily="18" charset="0"/>
              </a:rPr>
              <a:t>это </a:t>
            </a:r>
            <a:r>
              <a:rPr lang="ru-RU" sz="2000" i="1" dirty="0">
                <a:latin typeface="Georgia" panose="02040502050405020303" pitchFamily="18" charset="0"/>
              </a:rPr>
              <a:t>доступ к  </a:t>
            </a:r>
            <a:r>
              <a:rPr lang="ru-RU" sz="2000" i="1" dirty="0" smtClean="0">
                <a:latin typeface="Georgia" panose="02040502050405020303" pitchFamily="18" charset="0"/>
              </a:rPr>
              <a:t>лучшим </a:t>
            </a:r>
            <a:r>
              <a:rPr lang="ru-RU" sz="2000" i="1" dirty="0">
                <a:latin typeface="Georgia" panose="02040502050405020303" pitchFamily="18" charset="0"/>
              </a:rPr>
              <a:t>практикам развития навыков, </a:t>
            </a:r>
            <a:endParaRPr lang="ru-RU" sz="2000" i="1" dirty="0" smtClean="0">
              <a:latin typeface="Georgia" panose="02040502050405020303" pitchFamily="18" charset="0"/>
            </a:endParaRPr>
          </a:p>
          <a:p>
            <a:pPr marL="457200" indent="-457200">
              <a:buAutoNum type="arabicPeriod"/>
            </a:pPr>
            <a:r>
              <a:rPr lang="ru-RU" sz="2000" i="1" dirty="0" smtClean="0">
                <a:latin typeface="Georgia" panose="02040502050405020303" pitchFamily="18" charset="0"/>
              </a:rPr>
              <a:t>это </a:t>
            </a:r>
            <a:r>
              <a:rPr lang="ru-RU" sz="2000" i="1" dirty="0">
                <a:latin typeface="Georgia" panose="02040502050405020303" pitchFamily="18" charset="0"/>
              </a:rPr>
              <a:t>новый формат взаимодействия с товарищами внутри </a:t>
            </a:r>
            <a:r>
              <a:rPr lang="ru-RU" sz="2000" i="1" dirty="0" smtClean="0">
                <a:latin typeface="Georgia" panose="02040502050405020303" pitchFamily="18" charset="0"/>
              </a:rPr>
              <a:t>класса</a:t>
            </a:r>
            <a:r>
              <a:rPr lang="ru-RU" sz="2000" i="1" dirty="0">
                <a:latin typeface="Georgia" panose="02040502050405020303" pitchFamily="18" charset="0"/>
              </a:rPr>
              <a:t>;</a:t>
            </a:r>
            <a:r>
              <a:rPr lang="ru-RU" sz="2000" i="1" dirty="0" smtClean="0">
                <a:latin typeface="Georgia" panose="02040502050405020303" pitchFamily="18" charset="0"/>
              </a:rPr>
              <a:t> </a:t>
            </a:r>
            <a:endParaRPr lang="ru-RU" sz="2000" i="1" dirty="0">
              <a:latin typeface="Georgia" panose="02040502050405020303" pitchFamily="18" charset="0"/>
            </a:endParaRPr>
          </a:p>
          <a:p>
            <a:r>
              <a:rPr lang="ru-RU" sz="2000" i="1" dirty="0" smtClean="0">
                <a:latin typeface="Georgia" panose="02040502050405020303" pitchFamily="18" charset="0"/>
              </a:rPr>
              <a:t>3.  это </a:t>
            </a:r>
            <a:r>
              <a:rPr lang="ru-RU" sz="2000" i="1" dirty="0">
                <a:latin typeface="Georgia" panose="02040502050405020303" pitchFamily="18" charset="0"/>
              </a:rPr>
              <a:t>новый взгляд на свои сильные стороны,  </a:t>
            </a:r>
            <a:endParaRPr lang="ru-RU" sz="2000" i="1" dirty="0" smtClean="0">
              <a:latin typeface="Georgia" panose="02040502050405020303" pitchFamily="18" charset="0"/>
            </a:endParaRPr>
          </a:p>
          <a:p>
            <a:r>
              <a:rPr lang="ru-RU" sz="2000" i="1" dirty="0" smtClean="0">
                <a:latin typeface="Georgia" panose="02040502050405020303" pitchFamily="18" charset="0"/>
              </a:rPr>
              <a:t>поддержка </a:t>
            </a:r>
            <a:r>
              <a:rPr lang="ru-RU" sz="2000" i="1" dirty="0">
                <a:latin typeface="Georgia" panose="02040502050405020303" pitchFamily="18" charset="0"/>
              </a:rPr>
              <a:t>и помощь в существующих </a:t>
            </a:r>
            <a:r>
              <a:rPr lang="ru-RU" sz="2000" i="1" dirty="0" smtClean="0">
                <a:latin typeface="Georgia" panose="02040502050405020303" pitchFamily="18" charset="0"/>
              </a:rPr>
              <a:t>вопросах.</a:t>
            </a:r>
            <a:endParaRPr lang="ru-RU" sz="2000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943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842" y="356617"/>
            <a:ext cx="8240518" cy="539496"/>
          </a:xfrm>
        </p:spPr>
        <p:txBody>
          <a:bodyPr>
            <a:noAutofit/>
          </a:bodyPr>
          <a:lstStyle/>
          <a:p>
            <a:r>
              <a:rPr lang="ru-RU" sz="4000" i="1" dirty="0" smtClean="0">
                <a:latin typeface="Georgia" panose="02040502050405020303" pitchFamily="18" charset="0"/>
              </a:rPr>
              <a:t>Тренинг по выявлению лидера</a:t>
            </a:r>
            <a:endParaRPr lang="ru-RU" sz="4000" i="1" dirty="0">
              <a:latin typeface="Georgia" panose="02040502050405020303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4842" y="978408"/>
            <a:ext cx="8240518" cy="5396266"/>
          </a:xfrm>
        </p:spPr>
        <p:txBody>
          <a:bodyPr>
            <a:normAutofit fontScale="55000" lnSpcReduction="20000"/>
          </a:bodyPr>
          <a:lstStyle/>
          <a:p>
            <a:r>
              <a:rPr lang="ru-RU" b="1" i="1" dirty="0">
                <a:latin typeface="Georgia" panose="02040502050405020303" pitchFamily="18" charset="0"/>
              </a:rPr>
              <a:t>БОЛЬШАЯ СЕМЕЙНАЯ ФОТОГРАФИЯ</a:t>
            </a:r>
          </a:p>
          <a:p>
            <a:r>
              <a:rPr lang="ru-RU" b="1" i="1" dirty="0">
                <a:latin typeface="Georgia" panose="02040502050405020303" pitchFamily="18" charset="0"/>
              </a:rPr>
              <a:t>Эту игру лучше проводить в </a:t>
            </a:r>
            <a:r>
              <a:rPr lang="ru-RU" b="1" i="1" dirty="0" err="1">
                <a:latin typeface="Georgia" panose="02040502050405020303" pitchFamily="18" charset="0"/>
              </a:rPr>
              <a:t>оргпериод</a:t>
            </a:r>
            <a:r>
              <a:rPr lang="ru-RU" b="1" i="1" dirty="0">
                <a:latin typeface="Georgia" panose="02040502050405020303" pitchFamily="18" charset="0"/>
              </a:rPr>
              <a:t> для выявления лидера, а также в середине</a:t>
            </a:r>
          </a:p>
          <a:p>
            <a:r>
              <a:rPr lang="ru-RU" b="1" i="1" dirty="0" smtClean="0">
                <a:latin typeface="Georgia" panose="02040502050405020303" pitchFamily="18" charset="0"/>
              </a:rPr>
              <a:t>и </a:t>
            </a:r>
            <a:r>
              <a:rPr lang="ru-RU" b="1" i="1" dirty="0">
                <a:latin typeface="Georgia" panose="02040502050405020303" pitchFamily="18" charset="0"/>
              </a:rPr>
              <a:t>использовать как наглядный материал в вашем коллективе.</a:t>
            </a:r>
          </a:p>
          <a:p>
            <a:r>
              <a:rPr lang="ru-RU" b="1" i="1" dirty="0">
                <a:latin typeface="Georgia" panose="02040502050405020303" pitchFamily="18" charset="0"/>
              </a:rPr>
              <a:t>Предлагается, чтобы ребята представили, что все они – большая семья и нужно</a:t>
            </a:r>
          </a:p>
          <a:p>
            <a:r>
              <a:rPr lang="ru-RU" b="1" i="1" dirty="0">
                <a:latin typeface="Georgia" panose="02040502050405020303" pitchFamily="18" charset="0"/>
              </a:rPr>
              <a:t>всем вместе сфотографироваться для семейного альбома. Необходимо выбрать</a:t>
            </a:r>
          </a:p>
          <a:p>
            <a:r>
              <a:rPr lang="ru-RU" b="1" i="1" dirty="0">
                <a:latin typeface="Georgia" panose="02040502050405020303" pitchFamily="18" charset="0"/>
              </a:rPr>
              <a:t>«фотографа». Он должен расположить всю семью для фотографирования. Первым из</a:t>
            </a:r>
          </a:p>
          <a:p>
            <a:r>
              <a:rPr lang="ru-RU" b="1" i="1" dirty="0">
                <a:latin typeface="Georgia" panose="02040502050405020303" pitchFamily="18" charset="0"/>
              </a:rPr>
              <a:t>семьи выбирается «дедушка» он тоже может участвовать в </a:t>
            </a:r>
            <a:r>
              <a:rPr lang="ru-RU" b="1" i="1" dirty="0" smtClean="0">
                <a:latin typeface="Georgia" panose="02040502050405020303" pitchFamily="18" charset="0"/>
              </a:rPr>
              <a:t>расстановке </a:t>
            </a:r>
            <a:r>
              <a:rPr lang="ru-RU" b="1" i="1" dirty="0">
                <a:latin typeface="Georgia" panose="02040502050405020303" pitchFamily="18" charset="0"/>
              </a:rPr>
              <a:t>членов «семьи».</a:t>
            </a:r>
          </a:p>
          <a:p>
            <a:r>
              <a:rPr lang="ru-RU" b="1" i="1" dirty="0">
                <a:latin typeface="Georgia" panose="02040502050405020303" pitchFamily="18" charset="0"/>
              </a:rPr>
              <a:t>Более никаких установок для детей не даётся, они должны сами решить, кому кем быть и</a:t>
            </a:r>
          </a:p>
          <a:p>
            <a:r>
              <a:rPr lang="ru-RU" b="1" i="1" dirty="0">
                <a:latin typeface="Georgia" panose="02040502050405020303" pitchFamily="18" charset="0"/>
              </a:rPr>
              <a:t>где стоять. А вы постойте и понаблюдайте за этой занимательной картиной. Роль</a:t>
            </a:r>
          </a:p>
          <a:p>
            <a:r>
              <a:rPr lang="ru-RU" b="1" i="1" dirty="0">
                <a:latin typeface="Georgia" panose="02040502050405020303" pitchFamily="18" charset="0"/>
              </a:rPr>
              <a:t>«фотографа» и «дедушек» обычно берутся исполнять стремящиеся к лидерству ребята.</a:t>
            </a:r>
          </a:p>
          <a:p>
            <a:r>
              <a:rPr lang="ru-RU" b="1" i="1" dirty="0">
                <a:latin typeface="Georgia" panose="02040502050405020303" pitchFamily="18" charset="0"/>
              </a:rPr>
              <a:t>Но, однако, не исключены элементы руководства и других «членов семьи». Вам будет</a:t>
            </a:r>
          </a:p>
          <a:p>
            <a:r>
              <a:rPr lang="ru-RU" b="1" i="1" dirty="0">
                <a:latin typeface="Georgia" panose="02040502050405020303" pitchFamily="18" charset="0"/>
              </a:rPr>
              <a:t>очень интересно понаблюдать за распределением ролей, активностью-пассивностью в</a:t>
            </a:r>
          </a:p>
          <a:p>
            <a:r>
              <a:rPr lang="ru-RU" b="1" i="1" dirty="0">
                <a:latin typeface="Georgia" panose="02040502050405020303" pitchFamily="18" charset="0"/>
              </a:rPr>
              <a:t>выборе месторасположения.</a:t>
            </a:r>
          </a:p>
          <a:p>
            <a:r>
              <a:rPr lang="ru-RU" b="1" i="1" dirty="0">
                <a:latin typeface="Georgia" panose="02040502050405020303" pitchFamily="18" charset="0"/>
              </a:rPr>
              <a:t>Эта игра, проведённая в середине </a:t>
            </a:r>
            <a:r>
              <a:rPr lang="ru-RU" b="1" i="1" dirty="0" smtClean="0">
                <a:latin typeface="Georgia" panose="02040502050405020303" pitchFamily="18" charset="0"/>
              </a:rPr>
              <a:t>всей работы, </a:t>
            </a:r>
            <a:r>
              <a:rPr lang="ru-RU" b="1" i="1" dirty="0">
                <a:latin typeface="Georgia" panose="02040502050405020303" pitchFamily="18" charset="0"/>
              </a:rPr>
              <a:t>может открыть вам новых лидеров и</a:t>
            </a:r>
          </a:p>
          <a:p>
            <a:r>
              <a:rPr lang="ru-RU" b="1" i="1" dirty="0">
                <a:latin typeface="Georgia" panose="02040502050405020303" pitchFamily="18" charset="0"/>
              </a:rPr>
              <a:t>раскрыть систему симпатий-антипатий в группах. После распределения ролей и</a:t>
            </a:r>
          </a:p>
          <a:p>
            <a:r>
              <a:rPr lang="ru-RU" b="1" i="1" dirty="0">
                <a:latin typeface="Georgia" panose="02040502050405020303" pitchFamily="18" charset="0"/>
              </a:rPr>
              <a:t>расстановки «членов семьи» «фотограф» считает до трёх. На счёт «три!» все дружно и</a:t>
            </a:r>
          </a:p>
          <a:p>
            <a:r>
              <a:rPr lang="ru-RU" b="1" i="1" dirty="0">
                <a:latin typeface="Georgia" panose="02040502050405020303" pitchFamily="18" charset="0"/>
              </a:rPr>
              <a:t>очень громко кричат «сыр» и делают одновременный хлопок в ладоши.</a:t>
            </a:r>
          </a:p>
        </p:txBody>
      </p:sp>
    </p:spTree>
    <p:extLst>
      <p:ext uri="{BB962C8B-B14F-4D97-AF65-F5344CB8AC3E}">
        <p14:creationId xmlns:p14="http://schemas.microsoft.com/office/powerpoint/2010/main" val="4225065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2087D708-4818-4CAB-9FC6-332621E62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842" y="222069"/>
            <a:ext cx="7315200" cy="666205"/>
          </a:xfrm>
        </p:spPr>
        <p:txBody>
          <a:bodyPr>
            <a:normAutofit fontScale="90000"/>
          </a:bodyPr>
          <a:lstStyle/>
          <a:p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9B403C0-33B3-4EDA-8AB0-05727E040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4841" y="1240972"/>
            <a:ext cx="8136015" cy="4990012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«-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Сыроежкина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надо переспросить по всем предметам!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Правильно, он наверняка не справится и останется на второй год!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Ребята,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Сыроежкину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надо помочь, а то он наверняка завалит.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 помните, как он на одном уроке сразу два кола схватил?!»</a:t>
            </a:r>
            <a:endParaRPr lang="ru-RU" sz="3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287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2087D708-4818-4CAB-9FC6-332621E62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842" y="222069"/>
            <a:ext cx="7315200" cy="66620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Georgia" panose="02040502050405020303" pitchFamily="18" charset="0"/>
              </a:rPr>
              <a:t>Наставничество - 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9B403C0-33B3-4EDA-8AB0-05727E040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4841" y="1240972"/>
            <a:ext cx="8136015" cy="4990012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latin typeface="Georgia" panose="02040502050405020303" pitchFamily="18" charset="0"/>
              </a:rPr>
              <a:t>- добровольный вид деятельности социально  активных детей, объединенных передачей опыта, умением сопереживать, понять и принять другого человека;</a:t>
            </a:r>
          </a:p>
        </p:txBody>
      </p:sp>
    </p:spTree>
    <p:extLst>
      <p:ext uri="{BB962C8B-B14F-4D97-AF65-F5344CB8AC3E}">
        <p14:creationId xmlns:p14="http://schemas.microsoft.com/office/powerpoint/2010/main" val="88825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379457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Georgia" panose="02040502050405020303" pitchFamily="18" charset="0"/>
              </a:rPr>
              <a:t>Цель наставничества:</a:t>
            </a:r>
            <a:endParaRPr lang="ru-RU" i="1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940526"/>
            <a:ext cx="7886700" cy="5236437"/>
          </a:xfrm>
        </p:spPr>
        <p:txBody>
          <a:bodyPr>
            <a:normAutofit/>
          </a:bodyPr>
          <a:lstStyle/>
          <a:p>
            <a:r>
              <a:rPr lang="ru-RU" i="1" dirty="0" smtClean="0">
                <a:latin typeface="Georgia" panose="02040502050405020303" pitchFamily="18" charset="0"/>
              </a:rPr>
              <a:t>Выявление и воспитание учащихся – лидеров;</a:t>
            </a:r>
          </a:p>
          <a:p>
            <a:r>
              <a:rPr lang="ru-RU" i="1" dirty="0" smtClean="0">
                <a:latin typeface="Georgia" panose="02040502050405020303" pitchFamily="18" charset="0"/>
              </a:rPr>
              <a:t>Положительная мотивация;</a:t>
            </a:r>
          </a:p>
          <a:p>
            <a:r>
              <a:rPr lang="ru-RU" i="1" dirty="0" smtClean="0">
                <a:latin typeface="Georgia" panose="02040502050405020303" pitchFamily="18" charset="0"/>
              </a:rPr>
              <a:t>Помощь педагогу;</a:t>
            </a:r>
          </a:p>
          <a:p>
            <a:r>
              <a:rPr lang="ru-RU" i="1" dirty="0" smtClean="0">
                <a:latin typeface="Georgia" panose="02040502050405020303" pitchFamily="18" charset="0"/>
              </a:rPr>
              <a:t>Сплоченность коллектива</a:t>
            </a:r>
          </a:p>
          <a:p>
            <a:r>
              <a:rPr lang="ru-RU" i="1" dirty="0" smtClean="0">
                <a:latin typeface="Georgia" panose="02040502050405020303" pitchFamily="18" charset="0"/>
              </a:rPr>
              <a:t>Освоение коммуникативной компетенции</a:t>
            </a:r>
          </a:p>
          <a:p>
            <a:r>
              <a:rPr lang="ru-RU" i="1" dirty="0">
                <a:latin typeface="Georgia" panose="02040502050405020303" pitchFamily="18" charset="0"/>
              </a:rPr>
              <a:t>С</a:t>
            </a:r>
            <a:r>
              <a:rPr lang="ru-RU" i="1" dirty="0" smtClean="0">
                <a:latin typeface="Georgia" panose="02040502050405020303" pitchFamily="18" charset="0"/>
              </a:rPr>
              <a:t>амостоятельное решение социальных задач</a:t>
            </a:r>
          </a:p>
          <a:p>
            <a:r>
              <a:rPr lang="ru-RU" i="1" dirty="0" smtClean="0">
                <a:latin typeface="Georgia" panose="02040502050405020303" pitchFamily="18" charset="0"/>
              </a:rPr>
              <a:t>Адекватность поведения;</a:t>
            </a:r>
          </a:p>
          <a:p>
            <a:r>
              <a:rPr lang="ru-RU" i="1" dirty="0" smtClean="0">
                <a:latin typeface="Georgia" panose="02040502050405020303" pitchFamily="18" charset="0"/>
              </a:rPr>
              <a:t>Умение ориентироваться в социуме</a:t>
            </a:r>
            <a:endParaRPr lang="ru-RU" i="1" dirty="0">
              <a:latin typeface="Georgia" panose="02040502050405020303" pitchFamily="18" charset="0"/>
            </a:endParaRP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341303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842" y="576263"/>
            <a:ext cx="7315200" cy="62552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Georgia" panose="02040502050405020303" pitchFamily="18" charset="0"/>
              </a:rPr>
              <a:t>Н</a:t>
            </a:r>
            <a:r>
              <a:rPr lang="ru-RU" dirty="0" smtClean="0">
                <a:latin typeface="Georgia" panose="02040502050405020303" pitchFamily="18" charset="0"/>
              </a:rPr>
              <a:t>аставничество</a:t>
            </a:r>
            <a:endParaRPr lang="ru-RU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764329127"/>
              </p:ext>
            </p:extLst>
          </p:nvPr>
        </p:nvGraphicFramePr>
        <p:xfrm>
          <a:off x="354842" y="1554480"/>
          <a:ext cx="7957054" cy="303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0558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842" y="287383"/>
            <a:ext cx="7315200" cy="653143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Georgia" panose="02040502050405020303" pitchFamily="18" charset="0"/>
              </a:rPr>
              <a:t>Наставник - </a:t>
            </a:r>
            <a:endParaRPr lang="ru-RU" i="1" dirty="0">
              <a:latin typeface="Georgia" panose="02040502050405020303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4842" y="1097281"/>
            <a:ext cx="7315200" cy="5068388"/>
          </a:xfrm>
        </p:spPr>
        <p:txBody>
          <a:bodyPr>
            <a:normAutofit/>
          </a:bodyPr>
          <a:lstStyle/>
          <a:p>
            <a:r>
              <a:rPr lang="ru-RU" i="1" dirty="0">
                <a:latin typeface="Georgia" panose="02040502050405020303" pitchFamily="18" charset="0"/>
              </a:rPr>
              <a:t>э</a:t>
            </a:r>
            <a:r>
              <a:rPr lang="ru-RU" i="1" dirty="0" smtClean="0">
                <a:latin typeface="Georgia" panose="02040502050405020303" pitchFamily="18" charset="0"/>
              </a:rPr>
              <a:t>то ученик, демонстрирующий высокие образовательные результаты, активный, обладающий лидерскими и организаторскими качествами, принимающий активное участие в жизни общеобразовательной организации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549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842" y="448056"/>
            <a:ext cx="7315200" cy="850392"/>
          </a:xfrm>
        </p:spPr>
        <p:txBody>
          <a:bodyPr/>
          <a:lstStyle/>
          <a:p>
            <a:r>
              <a:rPr lang="ru-RU" i="1" dirty="0" smtClean="0">
                <a:latin typeface="Georgia" panose="02040502050405020303" pitchFamily="18" charset="0"/>
              </a:rPr>
              <a:t>Наставляемый - </a:t>
            </a:r>
            <a:endParaRPr lang="ru-RU" i="1" dirty="0">
              <a:latin typeface="Georgia" panose="02040502050405020303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4842" y="1188720"/>
            <a:ext cx="7315200" cy="5185954"/>
          </a:xfrm>
        </p:spPr>
        <p:txBody>
          <a:bodyPr>
            <a:normAutofit/>
          </a:bodyPr>
          <a:lstStyle/>
          <a:p>
            <a:r>
              <a:rPr lang="ru-RU" sz="3200" i="1" dirty="0">
                <a:latin typeface="Georgia" panose="02040502050405020303" pitchFamily="18" charset="0"/>
              </a:rPr>
              <a:t>п</a:t>
            </a:r>
            <a:r>
              <a:rPr lang="ru-RU" sz="3200" i="1" dirty="0" smtClean="0">
                <a:latin typeface="Georgia" panose="02040502050405020303" pitchFamily="18" charset="0"/>
              </a:rPr>
              <a:t>ассивный ученик, имеющий </a:t>
            </a:r>
            <a:r>
              <a:rPr lang="ru-RU" sz="3200" i="1" dirty="0">
                <a:latin typeface="Georgia" panose="02040502050405020303" pitchFamily="18" charset="0"/>
              </a:rPr>
              <a:t>текущие затруднения  как в учебе </a:t>
            </a:r>
            <a:r>
              <a:rPr lang="ru-RU" sz="3200" i="1" dirty="0" smtClean="0">
                <a:latin typeface="Georgia" panose="02040502050405020303" pitchFamily="18" charset="0"/>
              </a:rPr>
              <a:t>так и в личной </a:t>
            </a:r>
            <a:r>
              <a:rPr lang="ru-RU" sz="3200" i="1" dirty="0">
                <a:latin typeface="Georgia" panose="02040502050405020303" pitchFamily="18" charset="0"/>
              </a:rPr>
              <a:t>сфере и </a:t>
            </a:r>
            <a:r>
              <a:rPr lang="ru-RU" sz="3200" i="1" dirty="0" smtClean="0">
                <a:latin typeface="Georgia" panose="02040502050405020303" pitchFamily="18" charset="0"/>
              </a:rPr>
              <a:t>он не знает</a:t>
            </a:r>
            <a:r>
              <a:rPr lang="ru-RU" sz="3200" i="1" dirty="0">
                <a:latin typeface="Georgia" panose="02040502050405020303" pitchFamily="18" charset="0"/>
              </a:rPr>
              <a:t>, как с ними </a:t>
            </a:r>
            <a:r>
              <a:rPr lang="ru-RU" sz="3200" i="1" dirty="0" smtClean="0">
                <a:latin typeface="Georgia" panose="02040502050405020303" pitchFamily="18" charset="0"/>
              </a:rPr>
              <a:t>справиться</a:t>
            </a:r>
          </a:p>
        </p:txBody>
      </p:sp>
    </p:spTree>
    <p:extLst>
      <p:ext uri="{BB962C8B-B14F-4D97-AF65-F5344CB8AC3E}">
        <p14:creationId xmlns:p14="http://schemas.microsoft.com/office/powerpoint/2010/main" val="3423523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842" y="576263"/>
            <a:ext cx="7315200" cy="795337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i="1" dirty="0">
                <a:latin typeface="Georgia" panose="02040502050405020303" pitchFamily="18" charset="0"/>
              </a:rPr>
              <a:t>Куратор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4842" y="1750424"/>
            <a:ext cx="7315200" cy="2835226"/>
          </a:xfrm>
        </p:spPr>
        <p:txBody>
          <a:bodyPr>
            <a:normAutofit/>
          </a:bodyPr>
          <a:lstStyle/>
          <a:p>
            <a:r>
              <a:rPr lang="ru-RU" sz="2800" i="1" dirty="0">
                <a:latin typeface="Georgia" panose="02040502050405020303" pitchFamily="18" charset="0"/>
              </a:rPr>
              <a:t>педагог </a:t>
            </a:r>
            <a:r>
              <a:rPr lang="ru-RU" sz="2800" i="1" dirty="0" smtClean="0">
                <a:latin typeface="Georgia" panose="02040502050405020303" pitchFamily="18" charset="0"/>
              </a:rPr>
              <a:t>школы (классный руководитель),  </a:t>
            </a:r>
            <a:r>
              <a:rPr lang="ru-RU" sz="2800" i="1" dirty="0">
                <a:latin typeface="Georgia" panose="02040502050405020303" pitchFamily="18" charset="0"/>
              </a:rPr>
              <a:t>отвечает за организацию программы наставничества, проводит обучение наставников, организует взаимодействие между наставником и наставляемым.</a:t>
            </a:r>
          </a:p>
        </p:txBody>
      </p:sp>
    </p:spTree>
    <p:extLst>
      <p:ext uri="{BB962C8B-B14F-4D97-AF65-F5344CB8AC3E}">
        <p14:creationId xmlns:p14="http://schemas.microsoft.com/office/powerpoint/2010/main" val="1950038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450458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latin typeface="Georgia" panose="02040502050405020303" pitchFamily="18" charset="0"/>
              </a:rPr>
              <a:t>Вариации </a:t>
            </a:r>
            <a:r>
              <a:rPr lang="ru-RU" sz="2400" dirty="0">
                <a:latin typeface="Georgia" panose="02040502050405020303" pitchFamily="18" charset="0"/>
              </a:rPr>
              <a:t>ролевых моделей внутри </a:t>
            </a:r>
            <a:r>
              <a:rPr lang="ru-RU" sz="2400" dirty="0" smtClean="0">
                <a:latin typeface="Georgia" panose="02040502050405020303" pitchFamily="18" charset="0"/>
              </a:rPr>
              <a:t>формы:</a:t>
            </a:r>
            <a:br>
              <a:rPr lang="ru-RU" sz="2400" dirty="0" smtClean="0">
                <a:latin typeface="Georgia" panose="02040502050405020303" pitchFamily="18" charset="0"/>
              </a:rPr>
            </a:br>
            <a:r>
              <a:rPr lang="ru-RU" sz="2400" b="1" dirty="0" smtClean="0">
                <a:latin typeface="Georgia" panose="02040502050405020303" pitchFamily="18" charset="0"/>
              </a:rPr>
              <a:t>«</a:t>
            </a:r>
            <a:r>
              <a:rPr lang="ru-RU" sz="2400" b="1" dirty="0">
                <a:latin typeface="Georgia" panose="02040502050405020303" pitchFamily="18" charset="0"/>
              </a:rPr>
              <a:t>ученик – ученик</a:t>
            </a:r>
            <a:r>
              <a:rPr lang="ru-RU" sz="2400" b="1" dirty="0" smtClean="0">
                <a:latin typeface="Georgia" panose="02040502050405020303" pitchFamily="18" charset="0"/>
              </a:rPr>
              <a:t>»:</a:t>
            </a:r>
            <a:br>
              <a:rPr lang="ru-RU" sz="2400" b="1" dirty="0" smtClean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– </a:t>
            </a:r>
            <a:r>
              <a:rPr lang="ru-RU" sz="2400" b="1" dirty="0">
                <a:latin typeface="Georgia" panose="02040502050405020303" pitchFamily="18" charset="0"/>
              </a:rPr>
              <a:t>взаимодействие «отличник – двоечник</a:t>
            </a:r>
            <a:r>
              <a:rPr lang="ru-RU" sz="2400" b="1" dirty="0" smtClean="0">
                <a:latin typeface="Georgia" panose="02040502050405020303" pitchFamily="18" charset="0"/>
              </a:rPr>
              <a:t>»;</a:t>
            </a:r>
            <a:br>
              <a:rPr lang="ru-RU" sz="2400" b="1" dirty="0" smtClean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– </a:t>
            </a:r>
            <a:r>
              <a:rPr lang="ru-RU" sz="2400" b="1" dirty="0">
                <a:latin typeface="Georgia" panose="02040502050405020303" pitchFamily="18" charset="0"/>
              </a:rPr>
              <a:t>взаимодействие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b="1" dirty="0">
                <a:latin typeface="Georgia" panose="02040502050405020303" pitchFamily="18" charset="0"/>
              </a:rPr>
              <a:t>«лидер – тихоня/скромник</a:t>
            </a:r>
            <a:r>
              <a:rPr lang="ru-RU" sz="2400" b="1" dirty="0" smtClean="0">
                <a:latin typeface="Georgia" panose="02040502050405020303" pitchFamily="18" charset="0"/>
              </a:rPr>
              <a:t>»;</a:t>
            </a:r>
            <a:br>
              <a:rPr lang="ru-RU" sz="2400" b="1" dirty="0" smtClean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– </a:t>
            </a:r>
            <a:r>
              <a:rPr lang="ru-RU" sz="2400" b="1" dirty="0">
                <a:latin typeface="Georgia" panose="02040502050405020303" pitchFamily="18" charset="0"/>
              </a:rPr>
              <a:t>взаимодействие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b="1" dirty="0">
                <a:latin typeface="Georgia" panose="02040502050405020303" pitchFamily="18" charset="0"/>
              </a:rPr>
              <a:t>«равный – равному</a:t>
            </a:r>
            <a:r>
              <a:rPr lang="ru-RU" sz="2400" b="1" dirty="0" smtClean="0">
                <a:latin typeface="Georgia" panose="02040502050405020303" pitchFamily="18" charset="0"/>
              </a:rPr>
              <a:t>».</a:t>
            </a:r>
            <a:endParaRPr lang="ru-RU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940216"/>
      </p:ext>
    </p:extLst>
  </p:cSld>
  <p:clrMapOvr>
    <a:masterClrMapping/>
  </p:clrMapOvr>
</p:sld>
</file>

<file path=ppt/theme/theme1.xml><?xml version="1.0" encoding="utf-8"?>
<a:theme xmlns:a="http://schemas.openxmlformats.org/drawingml/2006/main" name="делово1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делово1.potx" id="{B2C06A0E-DD6E-4262-8CF3-0C2C15A3B77F}" vid="{AC2CDB72-C6D3-4039-978C-7A7053917B9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делово1</Template>
  <TotalTime>576</TotalTime>
  <Words>538</Words>
  <Application>Microsoft Office PowerPoint</Application>
  <PresentationFormat>Экран (4:3)</PresentationFormat>
  <Paragraphs>67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Georgia</vt:lpstr>
      <vt:lpstr>Intro </vt:lpstr>
      <vt:lpstr>Times New Roman</vt:lpstr>
      <vt:lpstr>делово1</vt:lpstr>
      <vt:lpstr>Наставничество «ученик – ученику»: шефская и наставническая работа детей» </vt:lpstr>
      <vt:lpstr>Презентация PowerPoint</vt:lpstr>
      <vt:lpstr>Наставничество - </vt:lpstr>
      <vt:lpstr>Цель наставничества:</vt:lpstr>
      <vt:lpstr>Наставничество</vt:lpstr>
      <vt:lpstr>Наставник - </vt:lpstr>
      <vt:lpstr>Наставляемый - </vt:lpstr>
      <vt:lpstr> Куратор </vt:lpstr>
      <vt:lpstr>Вариации ролевых моделей внутри формы: «ученик – ученик»: – взаимодействие «отличник – двоечник»; – взаимодействие «лидер – тихоня/скромник»; – взаимодействие «равный – равному».</vt:lpstr>
      <vt:lpstr> Как это работает?</vt:lpstr>
      <vt:lpstr>Этапы взаимодействия наставника с наставляемым</vt:lpstr>
      <vt:lpstr>Что дает участие в проекте?</vt:lpstr>
      <vt:lpstr>Тренинг по выявлению лидера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деловой</dc:title>
  <dc:creator>Марина</dc:creator>
  <cp:lastModifiedBy>User</cp:lastModifiedBy>
  <cp:revision>59</cp:revision>
  <dcterms:created xsi:type="dcterms:W3CDTF">2019-07-28T09:59:28Z</dcterms:created>
  <dcterms:modified xsi:type="dcterms:W3CDTF">2022-03-30T14:41:18Z</dcterms:modified>
</cp:coreProperties>
</file>