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E66E27-5023-4283-849B-4E73D7EC986B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7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3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300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147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975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97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44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6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7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66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1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1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7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8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66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0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0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8B1C14-EE90-4A23-AF3B-1808A6C6E7C0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5817-2F9D-40E7-BFE4-865E767BA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7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ru.wikipedia.org/wiki/%D0%A1%D0%BE%D0%BB%D0%BE%D0%B2%D1%8C%D1%91%D0%B2-%D0%A1%D0%B5%D0%B4%D0%BE%D0%B9,_%D0%92%D0%B0%D1%81%D0%B8%D0%BB%D0%B8%D0%B9_%D0%9F%D0%B0%D0%B2%D0%BB%D0%BE%D0%B2%D0%B8%D1%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s://ru.wikipedia.org/wiki/%D0%A5%D0%B0%D1%80%D1%8C%D0%BA%D0%BE%D0%B2" TargetMode="External"/><Relationship Id="rId7" Type="http://schemas.openxmlformats.org/officeDocument/2006/relationships/hyperlink" Target="https://ru.wikipedia.org/wiki/%D0%9C%D0%B5%D0%B4%D0%B0%D0%BB%D1%8C_%C2%AB%D0%97%D0%B0_%D0%BE%D1%82%D0%B2%D0%B0%D0%B3%D1%83%C2%BB_(%D0%A1%D0%A1%D0%A1%D0%A0)" TargetMode="External"/><Relationship Id="rId2" Type="http://schemas.openxmlformats.org/officeDocument/2006/relationships/hyperlink" Target="https://ru.wikipedia.org/wiki/%D0%90%D0%BD%D1%81%D0%B0%D0%BC%D0%B1%D0%BB%D1%8C_%D0%BF%D0%B5%D1%81%D0%BD%D0%B8_%D0%B8_%D0%BF%D0%BB%D1%8F%D1%81%D0%BA%D0%B8_%D0%A0%D0%BE%D1%81%D1%81%D0%B8%D0%B9%D1%81%D0%BA%D0%BE%D0%B9_%D0%B0%D1%80%D0%BC%D0%B8%D0%B8_%D0%B8%D0%BC%D0%B5%D0%BD%D0%B8_%D0%90._%D0%92._%D0%90%D0%BB%D0%B5%D0%BA%D1%81%D0%B0%D0%BD%D0%B4%D1%80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5%D0%BA%D0%B5%D1%88%D1%84%D0%B5%D1%85%D0%B5%D1%80%D0%B2%D0%B0%D1%80" TargetMode="External"/><Relationship Id="rId5" Type="http://schemas.openxmlformats.org/officeDocument/2006/relationships/hyperlink" Target="https://ru.wikipedia.org/wiki/6-%D1%8F_%D0%B3%D0%B2%D0%B0%D1%80%D0%B4%D0%B5%D0%B9%D1%81%D0%BA%D0%B0%D1%8F_%D1%82%D0%B0%D0%BD%D0%BA%D0%BE%D0%B2%D0%B0%D1%8F_%D0%B0%D1%80%D0%BC%D0%B8%D1%8F" TargetMode="External"/><Relationship Id="rId4" Type="http://schemas.openxmlformats.org/officeDocument/2006/relationships/hyperlink" Target="https://ru.wikipedia.org/wiki/%D0%90%D0%BB%D0%B5%D0%BA%D1%81%D0%B0%D0%BD%D0%B4%D1%80%D0%BE%D0%B2,_%D0%90%D0%BB%D0%B5%D0%BA%D1%81%D0%B0%D0%BD%D0%B4%D1%80_%D0%92%D0%B0%D1%81%D0%B8%D0%BB%D1%8C%D0%B5%D0%B2%D0%B8%D1%87" TargetMode="External"/><Relationship Id="rId9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4%D0%B0%D1%82%D1%8C%D1%8F%D0%BD%D0%BE%D0%B2,_%D0%90%D0%BB%D0%B5%D0%BA%D1%81%D0%B5%D0%B9_%D0%98%D0%B2%D0%B0%D0%BD%D0%BE%D0%B2%D0%B8%D1%87#cite_note-2" TargetMode="External"/><Relationship Id="rId3" Type="http://schemas.openxmlformats.org/officeDocument/2006/relationships/hyperlink" Target="https://ru.wikipedia.org/wiki/%D0%91%D0%B0%D0%BB%D1%82%D0%B8%D0%B9%D1%81%D0%BA%D0%B8%D0%B9_%D1%84%D0%BB%D0%BE%D1%82_%D0%92%D0%9C%D0%A4_%D0%A0%D0%BE%D1%81%D1%81%D0%B8%D0%B9%D1%81%D0%BA%D0%BE%D0%B9_%D0%A4%D0%B5%D0%B4%D0%B5%D1%80%D0%B0%D1%86%D0%B8%D0%B8" TargetMode="External"/><Relationship Id="rId7" Type="http://schemas.openxmlformats.org/officeDocument/2006/relationships/hyperlink" Target="https://ru.wikipedia.org/wiki/%D0%A1%D1%82%D0%B0%D1%80%D1%88%D0%B8%D0%B9_%D1%81%D0%B5%D1%80%D0%B6%D0%B0%D0%BD%D1%82" TargetMode="External"/><Relationship Id="rId2" Type="http://schemas.openxmlformats.org/officeDocument/2006/relationships/hyperlink" Target="https://ru.wikipedia.org/wiki/%D0%A2%D0%B0%D0%BB%D0%BB%D0%B8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E%D1%80%D0%B4%D0%B5%D0%BD_%D0%9A%D1%80%D0%B0%D1%81%D0%BD%D0%BE%D0%B9_%D0%97%D0%B2%D0%B5%D0%B7%D0%B4%D1%8B" TargetMode="External"/><Relationship Id="rId5" Type="http://schemas.openxmlformats.org/officeDocument/2006/relationships/hyperlink" Target="https://ru.wikipedia.org/wiki/2-%D0%B9_%D0%9F%D1%80%D0%B8%D0%B1%D0%B0%D0%BB%D1%82%D0%B8%D0%B9%D1%81%D0%BA%D0%B8%D0%B9_%D1%84%D1%80%D0%BE%D0%BD%D1%82" TargetMode="External"/><Relationship Id="rId4" Type="http://schemas.openxmlformats.org/officeDocument/2006/relationships/hyperlink" Target="https://ru.wikipedia.org/wiki/%D0%92%D0%BE%D1%81%D1%82%D0%BE%D1%87%D0%BD%D0%B0%D1%8F_%D0%9F%D1%80%D1%83%D1%81%D1%81%D0%B8%D1%8F" TargetMode="External"/><Relationship Id="rId9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E%D1%8E%D0%B7_%D0%BF%D0%B8%D1%81%D0%B0%D1%82%D0%B5%D0%BB%D0%B5%D0%B9_%D0%A1%D0%A1%D0%A1%D0%A0" TargetMode="External"/><Relationship Id="rId2" Type="http://schemas.openxmlformats.org/officeDocument/2006/relationships/hyperlink" Target="https://ru.wikipedia.org/wiki/1947_%D0%B3%D0%BE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s://ru.wikipedia.org/wiki/%D0%A1%D1%82%D0%B0%D0%BB%D0%B8%D0%BD%D1%81%D0%BA%D0%B0%D1%8F_%D0%BF%D1%80%D0%B5%D0%BC%D0%B8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59_%D0%B3%D0%BE%D0%B4" TargetMode="External"/><Relationship Id="rId7" Type="http://schemas.openxmlformats.org/officeDocument/2006/relationships/slide" Target="slide1.xml"/><Relationship Id="rId2" Type="http://schemas.openxmlformats.org/officeDocument/2006/relationships/hyperlink" Target="https://ru.wikipedia.org/wiki/13_%D0%BD%D0%BE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fif"/><Relationship Id="rId5" Type="http://schemas.openxmlformats.org/officeDocument/2006/relationships/hyperlink" Target="https://ru.wikipedia.org/wiki/%D0%92%D0%B0%D0%B3%D0%B0%D0%BD%D1%8C%D0%BA%D0%BE%D0%B2%D1%81%D0%BA%D0%BE%D0%B5_%D0%BA%D0%BB%D0%B0%D0%B4%D0%B1%D0%B8%D1%89%D0%B5" TargetMode="External"/><Relationship Id="rId4" Type="http://schemas.openxmlformats.org/officeDocument/2006/relationships/hyperlink" Target="https://ru.wikipedia.org/wiki/%D0%90%D0%BD%D0%B5%D0%B2%D1%80%D0%B8%D0%B7%D0%BC%D0%B0_%D0%B0%D0%BE%D1%80%D1%82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9635" y="27693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Поэт-песенник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Великой</a:t>
            </a:r>
            <a:br>
              <a:rPr lang="ru-RU" dirty="0" smtClean="0"/>
            </a:br>
            <a:r>
              <a:rPr lang="ru-RU" dirty="0" smtClean="0"/>
              <a:t>Отечественной войны    </a:t>
            </a:r>
            <a:br>
              <a:rPr lang="ru-RU" dirty="0" smtClean="0"/>
            </a:b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92425" y="462194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 Алексей </a:t>
            </a:r>
            <a:r>
              <a:rPr lang="ru-RU" sz="2800" dirty="0"/>
              <a:t>Иванович Фатьянов</a:t>
            </a:r>
            <a:r>
              <a:rPr lang="ru-RU" sz="2800" dirty="0" smtClean="0"/>
              <a:t>                         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</a:t>
            </a:r>
            <a:r>
              <a:rPr lang="ru-RU" sz="1200" dirty="0" smtClean="0"/>
              <a:t>выполнил</a:t>
            </a:r>
            <a:r>
              <a:rPr lang="ru-RU" sz="1200" dirty="0" smtClean="0"/>
              <a:t>: Минеев Ярослав 8Б </a:t>
            </a:r>
            <a:r>
              <a:rPr lang="ru-RU" sz="1200" dirty="0" smtClean="0"/>
              <a:t>класс</a:t>
            </a:r>
          </a:p>
          <a:p>
            <a:pPr algn="ctr"/>
            <a:r>
              <a:rPr lang="ru-RU" sz="1200" dirty="0" smtClean="0"/>
              <a:t>Руководитель Поляк Н. Г.</a:t>
            </a:r>
            <a:endParaRPr lang="ru-RU" dirty="0"/>
          </a:p>
        </p:txBody>
      </p:sp>
      <p:sp>
        <p:nvSpPr>
          <p:cNvPr id="4" name="Рамка 3">
            <a:hlinkClick r:id="rId2" action="ppaction://hlinksldjump"/>
          </p:cNvPr>
          <p:cNvSpPr/>
          <p:nvPr/>
        </p:nvSpPr>
        <p:spPr>
          <a:xfrm>
            <a:off x="10513618" y="526473"/>
            <a:ext cx="528453" cy="55418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461787"/>
            <a:ext cx="9404723" cy="1400530"/>
          </a:xfrm>
        </p:spPr>
        <p:txBody>
          <a:bodyPr/>
          <a:lstStyle/>
          <a:p>
            <a:r>
              <a:rPr lang="ru-RU" dirty="0" smtClean="0"/>
              <a:t>Родился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Родился Алексей Иванович </a:t>
            </a:r>
            <a:r>
              <a:rPr lang="ru-RU" dirty="0"/>
              <a:t>в 1919 году в деревне </a:t>
            </a:r>
            <a:r>
              <a:rPr lang="ru-RU" dirty="0" err="1"/>
              <a:t>Петрино</a:t>
            </a:r>
            <a:r>
              <a:rPr lang="ru-RU" dirty="0"/>
              <a:t> бывшей Владимирской губернии в довольно зажиточной </a:t>
            </a:r>
            <a:r>
              <a:rPr lang="ru-RU" dirty="0" smtClean="0"/>
              <a:t>семье.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2" y="3072245"/>
            <a:ext cx="3810000" cy="2857500"/>
          </a:xfrm>
          <a:prstGeom prst="rect">
            <a:avLst/>
          </a:prstGeom>
        </p:spPr>
      </p:pic>
      <p:sp>
        <p:nvSpPr>
          <p:cNvPr id="5" name="Рамка 4">
            <a:hlinkClick r:id="rId3" action="ppaction://hlinksldjump"/>
          </p:cNvPr>
          <p:cNvSpPr/>
          <p:nvPr/>
        </p:nvSpPr>
        <p:spPr>
          <a:xfrm>
            <a:off x="10557164" y="568036"/>
            <a:ext cx="443345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78823" y="6139543"/>
            <a:ext cx="822960" cy="4180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293223" y="6139543"/>
            <a:ext cx="809897" cy="418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6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1940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148" y="1346336"/>
            <a:ext cx="8946541" cy="4195481"/>
          </a:xfrm>
        </p:spPr>
        <p:txBody>
          <a:bodyPr>
            <a:noAutofit/>
          </a:bodyPr>
          <a:lstStyle/>
          <a:p>
            <a:r>
              <a:rPr lang="ru-RU" sz="2400" dirty="0"/>
              <a:t>В мае </a:t>
            </a:r>
            <a:r>
              <a:rPr lang="ru-RU" sz="2400" dirty="0" smtClean="0"/>
              <a:t>1940 </a:t>
            </a:r>
            <a:r>
              <a:rPr lang="ru-RU" sz="2400" dirty="0"/>
              <a:t>Фатьянова призвали в армию, он попал в Елецкий полк железнодорожных войск Орловского военного округа, участвовал в полковой художественной самодеятельности. Через три месяца он уже режиссёр-постановщик Окружного ансамбля Орловского военного округа. Литературно-музыкальная композиция Фатьянова «Великой родины сыны» принесла ансамблю успех и славу. Тогда же в содружестве с молодым композитором, рядовым Владимиром Дорофеевым Алексей написал первую песню, вышедшую на сцену. С этого времени он начал много писать, публиковать свои очерки и стихи в орловской областной «Молодёжке». </a:t>
            </a:r>
          </a:p>
        </p:txBody>
      </p:sp>
      <p:sp>
        <p:nvSpPr>
          <p:cNvPr id="4" name="Рамка 3">
            <a:hlinkClick r:id="rId2" action="ppaction://hlinksldjump"/>
          </p:cNvPr>
          <p:cNvSpPr/>
          <p:nvPr/>
        </p:nvSpPr>
        <p:spPr>
          <a:xfrm>
            <a:off x="10557164" y="681929"/>
            <a:ext cx="429491" cy="4156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78823" y="6139543"/>
            <a:ext cx="822960" cy="4180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293223" y="6139543"/>
            <a:ext cx="809897" cy="418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17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1942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526445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феврале 1942 года ансамбль был отведён в тыловой город Чкалов и переформирован в Ансамбль красноармейской песни и пляски Южно-Уральского военного округа. Давали концерты в госпиталях Башкирии, Оренбуржья, Казахстана, Куйбышевской и Актюбинской областей, выступали перед эшелонами, уходящими на фронт. В это время Фатьянов познакомился с композитором </a:t>
            </a:r>
            <a:r>
              <a:rPr lang="ru-RU" sz="2400" dirty="0">
                <a:hlinkClick r:id="rId2" tooltip="Соловьёв-Седой, Василий Павлович"/>
              </a:rPr>
              <a:t>Василием Соловьёвым-Седым</a:t>
            </a:r>
            <a:r>
              <a:rPr lang="ru-RU" sz="2400" dirty="0"/>
              <a:t>, творческий союз с которым сыграл большую роль в жизни поэта. Их совместная работа «Тальянка» («На солнечной поляночке…») стала по-настоящему популярна среди солдат.</a:t>
            </a:r>
          </a:p>
          <a:p>
            <a:endParaRPr lang="ru-RU" dirty="0"/>
          </a:p>
        </p:txBody>
      </p:sp>
      <p:sp>
        <p:nvSpPr>
          <p:cNvPr id="4" name="Рамка 3">
            <a:hlinkClick r:id="rId3" action="ppaction://hlinksldjump"/>
          </p:cNvPr>
          <p:cNvSpPr/>
          <p:nvPr/>
        </p:nvSpPr>
        <p:spPr>
          <a:xfrm>
            <a:off x="10557164" y="681929"/>
            <a:ext cx="429491" cy="4156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78823" y="6139543"/>
            <a:ext cx="822960" cy="4180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293223" y="6139543"/>
            <a:ext cx="809897" cy="418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1944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334460"/>
            <a:ext cx="8946541" cy="419548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июне 1944 года при содействии Соловьёва-Седого Алексей Фатьянов откомандирован в состав </a:t>
            </a:r>
            <a:r>
              <a:rPr lang="ru-RU" dirty="0">
                <a:hlinkClick r:id="rId2" tooltip="Ансамбль песни и пляски Российской армии имени А. В. Александрова"/>
              </a:rPr>
              <a:t>Краснознамённого ансамбля песни и пляски Союза ССР</a:t>
            </a:r>
            <a:r>
              <a:rPr lang="ru-RU" dirty="0"/>
              <a:t> на должность заведующего литературно-драматургической частью. Во время гастролей в освобождённом </a:t>
            </a:r>
            <a:r>
              <a:rPr lang="ru-RU" dirty="0">
                <a:hlinkClick r:id="rId3" tooltip="Харьков"/>
              </a:rPr>
              <a:t>Харькове</a:t>
            </a:r>
            <a:r>
              <a:rPr lang="ru-RU" dirty="0"/>
              <a:t> произошёл конфликт с руководством ансамбля. 30 августа 1944 года приказом </a:t>
            </a:r>
            <a:r>
              <a:rPr lang="ru-RU" dirty="0">
                <a:hlinkClick r:id="rId4" tooltip="Александров, Александр Васильевич"/>
              </a:rPr>
              <a:t>Александра Александрова</a:t>
            </a:r>
            <a:r>
              <a:rPr lang="ru-RU" dirty="0"/>
              <a:t> Фатьянов был направлен для прохождение службы в рядах действующей армии и попал в 15-й самоходно-артиллерийский полк, находившийся на переформировании в Подмосковье.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сентябре подразделение вошло в состав </a:t>
            </a:r>
            <a:r>
              <a:rPr lang="ru-RU" dirty="0">
                <a:hlinkClick r:id="rId5" tooltip="6-я гвардейская танковая армия"/>
              </a:rPr>
              <a:t>6-й гвардейской танковой армии</a:t>
            </a:r>
            <a:r>
              <a:rPr lang="ru-RU" dirty="0"/>
              <a:t>. Фатьянов — фронтовой корреспондент армейской газеты «На разгром врага». В декабре 1944 года при штурме города </a:t>
            </a:r>
            <a:r>
              <a:rPr lang="ru-RU" dirty="0" err="1">
                <a:hlinkClick r:id="rId6" tooltip="Секешфехервар"/>
              </a:rPr>
              <a:t>Секешфехервара</a:t>
            </a:r>
            <a:r>
              <a:rPr lang="ru-RU" dirty="0"/>
              <a:t> (Венгрия) был ранен вторично, награждён медалью «</a:t>
            </a:r>
            <a:r>
              <a:rPr lang="ru-RU" dirty="0">
                <a:hlinkClick r:id="rId7" tooltip="Медаль "/>
              </a:rPr>
              <a:t>За отвагу</a:t>
            </a:r>
            <a:r>
              <a:rPr lang="ru-RU" dirty="0"/>
              <a:t>» и 10-дневным отпуском.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76" y="3627005"/>
            <a:ext cx="2522873" cy="1902936"/>
          </a:xfrm>
          <a:prstGeom prst="rect">
            <a:avLst/>
          </a:prstGeom>
        </p:spPr>
      </p:pic>
      <p:sp>
        <p:nvSpPr>
          <p:cNvPr id="5" name="Рамка 4">
            <a:hlinkClick r:id="rId9" action="ppaction://hlinksldjump"/>
          </p:cNvPr>
          <p:cNvSpPr/>
          <p:nvPr/>
        </p:nvSpPr>
        <p:spPr>
          <a:xfrm>
            <a:off x="10557164" y="681929"/>
            <a:ext cx="429491" cy="4156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78823" y="6139543"/>
            <a:ext cx="822960" cy="4180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1293223" y="6139543"/>
            <a:ext cx="809897" cy="418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1945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347524"/>
            <a:ext cx="8946541" cy="419548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18 апреля 1945 года по инициативе Соловьёва-Седого откомандирован в </a:t>
            </a:r>
            <a:r>
              <a:rPr lang="ru-RU" dirty="0">
                <a:hlinkClick r:id="rId2" tooltip="Таллин"/>
              </a:rPr>
              <a:t>Таллин</a:t>
            </a:r>
            <a:r>
              <a:rPr lang="ru-RU" dirty="0"/>
              <a:t> в распоряжение ансамбля песни и пляски </a:t>
            </a:r>
            <a:r>
              <a:rPr lang="ru-RU" dirty="0">
                <a:hlinkClick r:id="rId3" tooltip="Балтийский флот ВМФ Российской Федерации"/>
              </a:rPr>
              <a:t>Краснознамённого Балтийского флота</a:t>
            </a:r>
            <a:r>
              <a:rPr lang="ru-RU" dirty="0"/>
              <a:t>. В </a:t>
            </a:r>
            <a:r>
              <a:rPr lang="ru-RU" dirty="0">
                <a:hlinkClick r:id="rId4" tooltip="Восточная Пруссия"/>
              </a:rPr>
              <a:t>Восточной Пруссии</a:t>
            </a:r>
            <a:r>
              <a:rPr lang="ru-RU" dirty="0"/>
              <a:t> выступал в передовых частях перед пехотинцами </a:t>
            </a:r>
            <a:r>
              <a:rPr lang="ru-RU" dirty="0">
                <a:hlinkClick r:id="rId5" tooltip="2-й Прибалтийский фронт"/>
              </a:rPr>
              <a:t>2-го Прибалтийского фронта</a:t>
            </a:r>
            <a:r>
              <a:rPr lang="ru-RU" dirty="0"/>
              <a:t>. Руководство отмечало сочетание литературных данных поэта и работоспособности. Он выступал в инсценировках, читал стихи, занимался режиссурой. Известность Фатьянова росла; по воспоминаниям современников, не было дня в 1945 году, чтобы по Всесоюзному радио не звучали песни на его стихи. Они шли целыми блоками, по нескольку раз в сутки.</a:t>
            </a:r>
          </a:p>
          <a:p>
            <a:r>
              <a:rPr lang="ru-RU" dirty="0"/>
              <a:t>30 апреля 1945 года Алексей Фатьянов получил воинское звание сержанта. За работу в ансамбле награждён </a:t>
            </a:r>
            <a:r>
              <a:rPr lang="ru-RU" dirty="0">
                <a:hlinkClick r:id="rId6" tooltip="Орден Красной Звезды"/>
              </a:rPr>
              <a:t>орденом Красной Звезды</a:t>
            </a:r>
            <a:r>
              <a:rPr lang="ru-RU" dirty="0"/>
              <a:t>. К сентябрю 1945 года стал </a:t>
            </a:r>
            <a:r>
              <a:rPr lang="ru-RU" dirty="0">
                <a:hlinkClick r:id="rId7" tooltip="Старший сержант"/>
              </a:rPr>
              <a:t>старшим сержантом</a:t>
            </a:r>
            <a:r>
              <a:rPr lang="ru-RU" baseline="30000" dirty="0">
                <a:hlinkClick r:id="rId8"/>
              </a:rPr>
              <a:t>[2]</a:t>
            </a:r>
            <a:r>
              <a:rPr lang="ru-RU" dirty="0"/>
              <a:t>. В феврале 1946 года демобилизован из армии.</a:t>
            </a:r>
          </a:p>
          <a:p>
            <a:endParaRPr lang="ru-RU" dirty="0"/>
          </a:p>
        </p:txBody>
      </p:sp>
      <p:sp>
        <p:nvSpPr>
          <p:cNvPr id="4" name="Рамка 3">
            <a:hlinkClick r:id="rId9" action="ppaction://hlinksldjump"/>
          </p:cNvPr>
          <p:cNvSpPr/>
          <p:nvPr/>
        </p:nvSpPr>
        <p:spPr>
          <a:xfrm>
            <a:off x="10557164" y="681929"/>
            <a:ext cx="429491" cy="4156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78823" y="6139543"/>
            <a:ext cx="822960" cy="4180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293223" y="6139543"/>
            <a:ext cx="809897" cy="418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9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309027"/>
            <a:ext cx="9404723" cy="1400530"/>
          </a:xfrm>
        </p:spPr>
        <p:txBody>
          <a:bodyPr/>
          <a:lstStyle/>
          <a:p>
            <a:r>
              <a:rPr lang="ru-RU" dirty="0" smtClean="0"/>
              <a:t>1946 …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130" y="1282209"/>
            <a:ext cx="8946541" cy="4195481"/>
          </a:xfrm>
        </p:spPr>
        <p:txBody>
          <a:bodyPr/>
          <a:lstStyle/>
          <a:p>
            <a:r>
              <a:rPr lang="ru-RU" dirty="0"/>
              <a:t>В </a:t>
            </a:r>
            <a:r>
              <a:rPr lang="ru-RU" dirty="0">
                <a:hlinkClick r:id="rId2" tooltip="1947 год"/>
              </a:rPr>
              <a:t>1947 году</a:t>
            </a:r>
            <a:r>
              <a:rPr lang="ru-RU" dirty="0"/>
              <a:t> был принят в </a:t>
            </a:r>
            <a:r>
              <a:rPr lang="ru-RU" dirty="0">
                <a:hlinkClick r:id="rId3" tooltip="Союз писателей СССР"/>
              </a:rPr>
              <a:t>Союз писателей СССР</a:t>
            </a:r>
            <a:r>
              <a:rPr lang="ru-RU" dirty="0"/>
              <a:t> как поэт-песенник (сам Фатьянов считал себя поэтом и не любил, когда его так называли). Отношения с писателями были сложными. Поэты-песенники были одними из самых высокооплачиваемых в литературном цехе, и Фатьянов многократно подвергался критике с формулировками: «поэт кабацкой меланхолии», «дешёвая музыка на пустые слова», обвинялся в «творческой несостоятельности» и т. п. Многих композиторов неоднократно награждали </a:t>
            </a:r>
            <a:r>
              <a:rPr lang="ru-RU" dirty="0">
                <a:hlinkClick r:id="rId4" tooltip="Сталинская премия"/>
              </a:rPr>
              <a:t>Сталинскими премиями</a:t>
            </a:r>
            <a:r>
              <a:rPr lang="ru-RU" dirty="0"/>
              <a:t> за песни на стихи Фатьянова, однако автор слов отмечен не был. Несмотря на это, к нему продолжали с новыми заказами приходить режиссёры и композиторы. После 1946 года вышло 18 кинофильмов с песнями Фатьянова</a:t>
            </a:r>
          </a:p>
        </p:txBody>
      </p:sp>
      <p:sp>
        <p:nvSpPr>
          <p:cNvPr id="4" name="Рамка 3">
            <a:hlinkClick r:id="rId5" action="ppaction://hlinksldjump"/>
          </p:cNvPr>
          <p:cNvSpPr/>
          <p:nvPr/>
        </p:nvSpPr>
        <p:spPr>
          <a:xfrm>
            <a:off x="10557164" y="681929"/>
            <a:ext cx="429491" cy="4156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78823" y="6139543"/>
            <a:ext cx="822960" cy="4180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1293223" y="6139543"/>
            <a:ext cx="809897" cy="418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жизни.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569592"/>
            <a:ext cx="8946541" cy="4195481"/>
          </a:xfrm>
        </p:spPr>
        <p:txBody>
          <a:bodyPr/>
          <a:lstStyle/>
          <a:p>
            <a:r>
              <a:rPr lang="ru-RU" dirty="0"/>
              <a:t>В начале ноября 1959 года во время прогулки на речном трамвайчике по Москве-реке неожиданно почувствовал себя плохо. Кардиографическое обследование наличие инфаркта не подтвердило, к 10 ноября состояние улучшилось, и Фатьянов продолжил работу над поэмой «Хлеб», которую закончил и перепечатал набело на машинке 12 ноября </a:t>
            </a:r>
          </a:p>
          <a:p>
            <a:r>
              <a:rPr lang="ru-RU" dirty="0"/>
              <a:t>Скоропостижно скончался на 41-м году жизни </a:t>
            </a:r>
            <a:r>
              <a:rPr lang="ru-RU" dirty="0">
                <a:hlinkClick r:id="rId2" tooltip="13 ноября"/>
              </a:rPr>
              <a:t>13 ноября</a:t>
            </a:r>
            <a:r>
              <a:rPr lang="ru-RU" dirty="0"/>
              <a:t> </a:t>
            </a:r>
            <a:r>
              <a:rPr lang="ru-RU" dirty="0">
                <a:hlinkClick r:id="rId3" tooltip="1959 год"/>
              </a:rPr>
              <a:t>1959 года</a:t>
            </a:r>
            <a:r>
              <a:rPr lang="ru-RU" dirty="0"/>
              <a:t> от разрыва </a:t>
            </a:r>
            <a:r>
              <a:rPr lang="ru-RU" dirty="0">
                <a:hlinkClick r:id="rId4"/>
              </a:rPr>
              <a:t>аневризмы аорты</a:t>
            </a:r>
            <a:r>
              <a:rPr lang="ru-RU" dirty="0"/>
              <a:t>. Похоронен в Москве на </a:t>
            </a:r>
            <a:r>
              <a:rPr lang="ru-RU" dirty="0">
                <a:hlinkClick r:id="rId5" tooltip="Ваганьковское кладбище"/>
              </a:rPr>
              <a:t>Ваганьковском кладбище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652" y="3540033"/>
            <a:ext cx="2037262" cy="2716349"/>
          </a:xfrm>
          <a:prstGeom prst="rect">
            <a:avLst/>
          </a:prstGeom>
        </p:spPr>
      </p:pic>
      <p:sp>
        <p:nvSpPr>
          <p:cNvPr id="5" name="Рамка 4">
            <a:hlinkClick r:id="rId7" action="ppaction://hlinksldjump"/>
          </p:cNvPr>
          <p:cNvSpPr/>
          <p:nvPr/>
        </p:nvSpPr>
        <p:spPr>
          <a:xfrm>
            <a:off x="10557164" y="681929"/>
            <a:ext cx="429491" cy="4156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78823" y="6139543"/>
            <a:ext cx="822960" cy="4180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221</Words>
  <Application>Microsoft Office PowerPoint</Application>
  <PresentationFormat>Произвольный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Поэт-песенник Великой Отечественной войны     </vt:lpstr>
      <vt:lpstr>Родился </vt:lpstr>
      <vt:lpstr>1940</vt:lpstr>
      <vt:lpstr>1942</vt:lpstr>
      <vt:lpstr>1944</vt:lpstr>
      <vt:lpstr>1945</vt:lpstr>
      <vt:lpstr>1946 … </vt:lpstr>
      <vt:lpstr>Конец жизни.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Поэт-песенник Великой Отечественной войны</dc:title>
  <dc:creator>Ярослав Минеев</dc:creator>
  <cp:lastModifiedBy>Admin</cp:lastModifiedBy>
  <cp:revision>4</cp:revision>
  <dcterms:created xsi:type="dcterms:W3CDTF">2020-05-14T07:56:52Z</dcterms:created>
  <dcterms:modified xsi:type="dcterms:W3CDTF">2020-05-16T13:14:50Z</dcterms:modified>
</cp:coreProperties>
</file>